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7"/>
  </p:notesMasterIdLst>
  <p:sldIdLst>
    <p:sldId id="370" r:id="rId2"/>
    <p:sldId id="532" r:id="rId3"/>
    <p:sldId id="533" r:id="rId4"/>
    <p:sldId id="534" r:id="rId5"/>
    <p:sldId id="350" r:id="rId6"/>
    <p:sldId id="555" r:id="rId7"/>
    <p:sldId id="567" r:id="rId8"/>
    <p:sldId id="568" r:id="rId9"/>
    <p:sldId id="569" r:id="rId10"/>
    <p:sldId id="570" r:id="rId11"/>
    <p:sldId id="571" r:id="rId12"/>
    <p:sldId id="575" r:id="rId13"/>
    <p:sldId id="576" r:id="rId14"/>
    <p:sldId id="577" r:id="rId15"/>
    <p:sldId id="578" r:id="rId16"/>
    <p:sldId id="579" r:id="rId17"/>
    <p:sldId id="580" r:id="rId18"/>
    <p:sldId id="581" r:id="rId19"/>
    <p:sldId id="582" r:id="rId20"/>
    <p:sldId id="583" r:id="rId21"/>
    <p:sldId id="584" r:id="rId22"/>
    <p:sldId id="585" r:id="rId23"/>
    <p:sldId id="591" r:id="rId24"/>
    <p:sldId id="592" r:id="rId25"/>
    <p:sldId id="593" r:id="rId26"/>
    <p:sldId id="594" r:id="rId27"/>
    <p:sldId id="595" r:id="rId28"/>
    <p:sldId id="596" r:id="rId29"/>
    <p:sldId id="597" r:id="rId30"/>
    <p:sldId id="598" r:id="rId31"/>
    <p:sldId id="599" r:id="rId32"/>
    <p:sldId id="600" r:id="rId33"/>
    <p:sldId id="601" r:id="rId34"/>
    <p:sldId id="602" r:id="rId35"/>
    <p:sldId id="603" r:id="rId36"/>
    <p:sldId id="604" r:id="rId37"/>
    <p:sldId id="605" r:id="rId38"/>
    <p:sldId id="606" r:id="rId39"/>
    <p:sldId id="607" r:id="rId40"/>
    <p:sldId id="608" r:id="rId41"/>
    <p:sldId id="609" r:id="rId42"/>
    <p:sldId id="610" r:id="rId43"/>
    <p:sldId id="611" r:id="rId44"/>
    <p:sldId id="712" r:id="rId45"/>
    <p:sldId id="612" r:id="rId46"/>
    <p:sldId id="613" r:id="rId47"/>
    <p:sldId id="614" r:id="rId48"/>
    <p:sldId id="615" r:id="rId49"/>
    <p:sldId id="616" r:id="rId50"/>
    <p:sldId id="617" r:id="rId51"/>
    <p:sldId id="618" r:id="rId52"/>
    <p:sldId id="619" r:id="rId53"/>
    <p:sldId id="620" r:id="rId54"/>
    <p:sldId id="621" r:id="rId55"/>
    <p:sldId id="622" r:id="rId56"/>
    <p:sldId id="623" r:id="rId57"/>
    <p:sldId id="624" r:id="rId58"/>
    <p:sldId id="625" r:id="rId59"/>
    <p:sldId id="626" r:id="rId60"/>
    <p:sldId id="627" r:id="rId61"/>
    <p:sldId id="628" r:id="rId62"/>
    <p:sldId id="629" r:id="rId63"/>
    <p:sldId id="630" r:id="rId64"/>
    <p:sldId id="631" r:id="rId65"/>
    <p:sldId id="632" r:id="rId66"/>
    <p:sldId id="633" r:id="rId67"/>
    <p:sldId id="634" r:id="rId68"/>
    <p:sldId id="635" r:id="rId69"/>
    <p:sldId id="636" r:id="rId70"/>
    <p:sldId id="637" r:id="rId71"/>
    <p:sldId id="638" r:id="rId72"/>
    <p:sldId id="713" r:id="rId73"/>
    <p:sldId id="639" r:id="rId74"/>
    <p:sldId id="640" r:id="rId75"/>
    <p:sldId id="641" r:id="rId76"/>
    <p:sldId id="642" r:id="rId77"/>
    <p:sldId id="643" r:id="rId78"/>
    <p:sldId id="644" r:id="rId79"/>
    <p:sldId id="645" r:id="rId80"/>
    <p:sldId id="646" r:id="rId81"/>
    <p:sldId id="647" r:id="rId82"/>
    <p:sldId id="648" r:id="rId83"/>
    <p:sldId id="649" r:id="rId84"/>
    <p:sldId id="650" r:id="rId85"/>
    <p:sldId id="651" r:id="rId86"/>
    <p:sldId id="652" r:id="rId87"/>
    <p:sldId id="653" r:id="rId88"/>
    <p:sldId id="654" r:id="rId89"/>
    <p:sldId id="655" r:id="rId90"/>
    <p:sldId id="656" r:id="rId91"/>
    <p:sldId id="657" r:id="rId92"/>
    <p:sldId id="658" r:id="rId93"/>
    <p:sldId id="659" r:id="rId94"/>
    <p:sldId id="660" r:id="rId95"/>
    <p:sldId id="661" r:id="rId96"/>
    <p:sldId id="662" r:id="rId97"/>
    <p:sldId id="663" r:id="rId98"/>
    <p:sldId id="664" r:id="rId99"/>
    <p:sldId id="665" r:id="rId100"/>
    <p:sldId id="666" r:id="rId101"/>
    <p:sldId id="667" r:id="rId102"/>
    <p:sldId id="668" r:id="rId103"/>
    <p:sldId id="669" r:id="rId104"/>
    <p:sldId id="670" r:id="rId105"/>
    <p:sldId id="671" r:id="rId106"/>
    <p:sldId id="672" r:id="rId107"/>
    <p:sldId id="673" r:id="rId108"/>
    <p:sldId id="674" r:id="rId109"/>
    <p:sldId id="675" r:id="rId110"/>
    <p:sldId id="676" r:id="rId111"/>
    <p:sldId id="677" r:id="rId112"/>
    <p:sldId id="678" r:id="rId113"/>
    <p:sldId id="679" r:id="rId114"/>
    <p:sldId id="680" r:id="rId115"/>
    <p:sldId id="681" r:id="rId116"/>
    <p:sldId id="682" r:id="rId117"/>
    <p:sldId id="683" r:id="rId118"/>
    <p:sldId id="684" r:id="rId119"/>
    <p:sldId id="685" r:id="rId120"/>
    <p:sldId id="686" r:id="rId121"/>
    <p:sldId id="687" r:id="rId122"/>
    <p:sldId id="688" r:id="rId123"/>
    <p:sldId id="689" r:id="rId124"/>
    <p:sldId id="690" r:id="rId125"/>
    <p:sldId id="691" r:id="rId126"/>
    <p:sldId id="692" r:id="rId127"/>
    <p:sldId id="693" r:id="rId128"/>
    <p:sldId id="694" r:id="rId129"/>
    <p:sldId id="695" r:id="rId130"/>
    <p:sldId id="696" r:id="rId131"/>
    <p:sldId id="697" r:id="rId132"/>
    <p:sldId id="698" r:id="rId133"/>
    <p:sldId id="699" r:id="rId134"/>
    <p:sldId id="700" r:id="rId135"/>
    <p:sldId id="701" r:id="rId136"/>
    <p:sldId id="702" r:id="rId137"/>
    <p:sldId id="703" r:id="rId138"/>
    <p:sldId id="704" r:id="rId139"/>
    <p:sldId id="705" r:id="rId140"/>
    <p:sldId id="706" r:id="rId141"/>
    <p:sldId id="707" r:id="rId142"/>
    <p:sldId id="708" r:id="rId143"/>
    <p:sldId id="709" r:id="rId144"/>
    <p:sldId id="710" r:id="rId145"/>
    <p:sldId id="711" r:id="rId146"/>
    <p:sldId id="564" r:id="rId147"/>
    <p:sldId id="556" r:id="rId148"/>
    <p:sldId id="557" r:id="rId149"/>
    <p:sldId id="558" r:id="rId150"/>
    <p:sldId id="559" r:id="rId151"/>
    <p:sldId id="560" r:id="rId152"/>
    <p:sldId id="561" r:id="rId153"/>
    <p:sldId id="562" r:id="rId154"/>
    <p:sldId id="554" r:id="rId155"/>
    <p:sldId id="563" r:id="rId156"/>
  </p:sldIdLst>
  <p:sldSz cx="9144000" cy="6858000" type="screen4x3"/>
  <p:notesSz cx="6858000" cy="9144000"/>
  <p:defaultTextStyle>
    <a:defPPr>
      <a:defRPr lang="pt-BR"/>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xmlns="">
        <p15:guide id="1" orient="horz" pos="1933">
          <p15:clr>
            <a:srgbClr val="A4A3A4"/>
          </p15:clr>
        </p15:guide>
        <p15:guide id="2" pos="278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Estilo Médio 4 - Ênfas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47" autoAdjust="0"/>
    <p:restoredTop sz="94660"/>
  </p:normalViewPr>
  <p:slideViewPr>
    <p:cSldViewPr>
      <p:cViewPr varScale="1">
        <p:scale>
          <a:sx n="62" d="100"/>
          <a:sy n="62" d="100"/>
        </p:scale>
        <p:origin x="-564" y="-84"/>
      </p:cViewPr>
      <p:guideLst>
        <p:guide orient="horz" pos="1933"/>
        <p:guide pos="2789"/>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69FA0B4E-B1A2-44B2-AE47-714C67BB411C}" type="datetimeFigureOut">
              <a:rPr lang="pt-BR"/>
              <a:pPr>
                <a:defRPr/>
              </a:pPr>
              <a:t>04/08/2015</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pt-BR" noProof="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noProof="0" smtClean="0"/>
              <a:t>Clique para editar os estilos do texto mestre</a:t>
            </a:r>
          </a:p>
          <a:p>
            <a:pPr lvl="1"/>
            <a:r>
              <a:rPr lang="pt-BR" noProof="0" smtClean="0"/>
              <a:t>Segundo nível</a:t>
            </a:r>
          </a:p>
          <a:p>
            <a:pPr lvl="2"/>
            <a:r>
              <a:rPr lang="pt-BR" noProof="0" smtClean="0"/>
              <a:t>Terceiro nível</a:t>
            </a:r>
          </a:p>
          <a:p>
            <a:pPr lvl="3"/>
            <a:r>
              <a:rPr lang="pt-BR" noProof="0" smtClean="0"/>
              <a:t>Quarto nível</a:t>
            </a:r>
          </a:p>
          <a:p>
            <a:pPr lvl="4"/>
            <a:r>
              <a:rPr lang="pt-BR" noProof="0" smtClean="0"/>
              <a:t>Quinto nível</a:t>
            </a:r>
            <a:endParaRPr lang="pt-BR" noProof="0"/>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6F5A9AA-0173-430F-A2F6-54B2D1351BB6}" type="slidenum">
              <a:rPr lang="pt-BR" altLang="pt-BR"/>
              <a:pPr/>
              <a:t>‹nº›</a:t>
            </a:fld>
            <a:endParaRPr lang="pt-BR" altLang="pt-BR"/>
          </a:p>
        </p:txBody>
      </p:sp>
    </p:spTree>
    <p:extLst>
      <p:ext uri="{BB962C8B-B14F-4D97-AF65-F5344CB8AC3E}">
        <p14:creationId xmlns:p14="http://schemas.microsoft.com/office/powerpoint/2010/main" val="38060293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1792833"/>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548608"/>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lvl1pPr>
              <a:defRPr/>
            </a:lvl1pPr>
          </a:lstStyle>
          <a:p>
            <a:pPr>
              <a:defRPr/>
            </a:pPr>
            <a:fld id="{60DB0955-2DC9-4B59-A39A-B5274C75D5F3}" type="datetimeFigureOut">
              <a:rPr lang="pt-BR"/>
              <a:pPr>
                <a:defRPr/>
              </a:pPr>
              <a:t>04/08/2015</a:t>
            </a:fld>
            <a:endParaRPr lang="pt-BR"/>
          </a:p>
        </p:txBody>
      </p:sp>
      <p:sp>
        <p:nvSpPr>
          <p:cNvPr id="5" name="Espaço Reservado para Rodapé 4"/>
          <p:cNvSpPr>
            <a:spLocks noGrp="1"/>
          </p:cNvSpPr>
          <p:nvPr>
            <p:ph type="ftr" sz="quarter" idx="11"/>
          </p:nvPr>
        </p:nvSpPr>
        <p:spPr/>
        <p:txBody>
          <a:bodyPr/>
          <a:lstStyle>
            <a:lvl1pPr>
              <a:defRPr/>
            </a:lvl1pPr>
          </a:lstStyle>
          <a:p>
            <a:pPr>
              <a:defRPr/>
            </a:pPr>
            <a:endParaRPr lang="pt-BR"/>
          </a:p>
        </p:txBody>
      </p:sp>
      <p:sp>
        <p:nvSpPr>
          <p:cNvPr id="6" name="Espaço Reservado para Número de Slide 5"/>
          <p:cNvSpPr>
            <a:spLocks noGrp="1"/>
          </p:cNvSpPr>
          <p:nvPr>
            <p:ph type="sldNum" sz="quarter" idx="12"/>
          </p:nvPr>
        </p:nvSpPr>
        <p:spPr/>
        <p:txBody>
          <a:bodyPr/>
          <a:lstStyle>
            <a:lvl1pPr>
              <a:defRPr/>
            </a:lvl1pPr>
          </a:lstStyle>
          <a:p>
            <a:fld id="{79048128-37B2-4E05-AE64-23ABD28B18C1}" type="slidenum">
              <a:rPr lang="pt-BR" altLang="pt-BR"/>
              <a:pPr/>
              <a:t>‹nº›</a:t>
            </a:fld>
            <a:endParaRPr lang="pt-BR" altLang="pt-BR"/>
          </a:p>
        </p:txBody>
      </p:sp>
    </p:spTree>
    <p:extLst>
      <p:ext uri="{BB962C8B-B14F-4D97-AF65-F5344CB8AC3E}">
        <p14:creationId xmlns:p14="http://schemas.microsoft.com/office/powerpoint/2010/main" val="2657739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lvl1pPr>
              <a:defRPr/>
            </a:lvl1pPr>
          </a:lstStyle>
          <a:p>
            <a:pPr>
              <a:defRPr/>
            </a:pPr>
            <a:fld id="{90D75A43-FC20-420C-8FBD-98215838D640}" type="datetimeFigureOut">
              <a:rPr lang="pt-BR"/>
              <a:pPr>
                <a:defRPr/>
              </a:pPr>
              <a:t>04/08/2015</a:t>
            </a:fld>
            <a:endParaRPr lang="pt-BR"/>
          </a:p>
        </p:txBody>
      </p:sp>
      <p:sp>
        <p:nvSpPr>
          <p:cNvPr id="5" name="Espaço Reservado para Rodapé 4"/>
          <p:cNvSpPr>
            <a:spLocks noGrp="1"/>
          </p:cNvSpPr>
          <p:nvPr>
            <p:ph type="ftr" sz="quarter" idx="11"/>
          </p:nvPr>
        </p:nvSpPr>
        <p:spPr/>
        <p:txBody>
          <a:bodyPr/>
          <a:lstStyle>
            <a:lvl1pPr>
              <a:defRPr/>
            </a:lvl1pPr>
          </a:lstStyle>
          <a:p>
            <a:pPr>
              <a:defRPr/>
            </a:pPr>
            <a:endParaRPr lang="pt-BR"/>
          </a:p>
        </p:txBody>
      </p:sp>
      <p:sp>
        <p:nvSpPr>
          <p:cNvPr id="6" name="Espaço Reservado para Número de Slide 5"/>
          <p:cNvSpPr>
            <a:spLocks noGrp="1"/>
          </p:cNvSpPr>
          <p:nvPr>
            <p:ph type="sldNum" sz="quarter" idx="12"/>
          </p:nvPr>
        </p:nvSpPr>
        <p:spPr/>
        <p:txBody>
          <a:bodyPr/>
          <a:lstStyle>
            <a:lvl1pPr>
              <a:defRPr/>
            </a:lvl1pPr>
          </a:lstStyle>
          <a:p>
            <a:fld id="{CA00720D-0B35-48A3-9787-BFFF047E8709}" type="slidenum">
              <a:rPr lang="pt-BR" altLang="pt-BR"/>
              <a:pPr/>
              <a:t>‹nº›</a:t>
            </a:fld>
            <a:endParaRPr lang="pt-BR" altLang="pt-BR"/>
          </a:p>
        </p:txBody>
      </p:sp>
    </p:spTree>
    <p:extLst>
      <p:ext uri="{BB962C8B-B14F-4D97-AF65-F5344CB8AC3E}">
        <p14:creationId xmlns:p14="http://schemas.microsoft.com/office/powerpoint/2010/main" val="4024041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lvl1pPr>
              <a:defRPr/>
            </a:lvl1pPr>
          </a:lstStyle>
          <a:p>
            <a:pPr>
              <a:defRPr/>
            </a:pPr>
            <a:fld id="{67F52059-E4FB-4E1D-9CA7-442049A8CC5E}" type="datetimeFigureOut">
              <a:rPr lang="pt-BR"/>
              <a:pPr>
                <a:defRPr/>
              </a:pPr>
              <a:t>04/08/2015</a:t>
            </a:fld>
            <a:endParaRPr lang="pt-BR"/>
          </a:p>
        </p:txBody>
      </p:sp>
      <p:sp>
        <p:nvSpPr>
          <p:cNvPr id="5" name="Espaço Reservado para Rodapé 4"/>
          <p:cNvSpPr>
            <a:spLocks noGrp="1"/>
          </p:cNvSpPr>
          <p:nvPr>
            <p:ph type="ftr" sz="quarter" idx="11"/>
          </p:nvPr>
        </p:nvSpPr>
        <p:spPr/>
        <p:txBody>
          <a:bodyPr/>
          <a:lstStyle>
            <a:lvl1pPr>
              <a:defRPr/>
            </a:lvl1pPr>
          </a:lstStyle>
          <a:p>
            <a:pPr>
              <a:defRPr/>
            </a:pPr>
            <a:endParaRPr lang="pt-BR"/>
          </a:p>
        </p:txBody>
      </p:sp>
      <p:sp>
        <p:nvSpPr>
          <p:cNvPr id="6" name="Espaço Reservado para Número de Slide 5"/>
          <p:cNvSpPr>
            <a:spLocks noGrp="1"/>
          </p:cNvSpPr>
          <p:nvPr>
            <p:ph type="sldNum" sz="quarter" idx="12"/>
          </p:nvPr>
        </p:nvSpPr>
        <p:spPr/>
        <p:txBody>
          <a:bodyPr/>
          <a:lstStyle>
            <a:lvl1pPr>
              <a:defRPr/>
            </a:lvl1pPr>
          </a:lstStyle>
          <a:p>
            <a:fld id="{6AC705A9-47BF-4F42-A141-654187D299F7}" type="slidenum">
              <a:rPr lang="pt-BR" altLang="pt-BR"/>
              <a:pPr/>
              <a:t>‹nº›</a:t>
            </a:fld>
            <a:endParaRPr lang="pt-BR" altLang="pt-BR"/>
          </a:p>
        </p:txBody>
      </p:sp>
    </p:spTree>
    <p:extLst>
      <p:ext uri="{BB962C8B-B14F-4D97-AF65-F5344CB8AC3E}">
        <p14:creationId xmlns:p14="http://schemas.microsoft.com/office/powerpoint/2010/main" val="31607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10"/>
          </p:nvPr>
        </p:nvSpPr>
        <p:spPr/>
        <p:txBody>
          <a:bodyPr/>
          <a:lstStyle>
            <a:lvl1pPr>
              <a:defRPr/>
            </a:lvl1pPr>
          </a:lstStyle>
          <a:p>
            <a:pPr>
              <a:defRPr/>
            </a:pPr>
            <a:fld id="{1D706870-9D89-4BD1-93E0-D5E48CAF8B81}" type="datetimeFigureOut">
              <a:rPr lang="pt-BR"/>
              <a:pPr>
                <a:defRPr/>
              </a:pPr>
              <a:t>04/08/2015</a:t>
            </a:fld>
            <a:endParaRPr lang="pt-BR"/>
          </a:p>
        </p:txBody>
      </p:sp>
      <p:sp>
        <p:nvSpPr>
          <p:cNvPr id="5" name="Espaço Reservado para Rodapé 4"/>
          <p:cNvSpPr>
            <a:spLocks noGrp="1"/>
          </p:cNvSpPr>
          <p:nvPr>
            <p:ph type="ftr" sz="quarter" idx="11"/>
          </p:nvPr>
        </p:nvSpPr>
        <p:spPr/>
        <p:txBody>
          <a:bodyPr/>
          <a:lstStyle>
            <a:lvl1pPr>
              <a:defRPr/>
            </a:lvl1pPr>
          </a:lstStyle>
          <a:p>
            <a:pPr>
              <a:defRPr/>
            </a:pPr>
            <a:endParaRPr lang="pt-BR"/>
          </a:p>
        </p:txBody>
      </p:sp>
      <p:sp>
        <p:nvSpPr>
          <p:cNvPr id="6" name="Espaço Reservado para Número de Slide 5"/>
          <p:cNvSpPr>
            <a:spLocks noGrp="1"/>
          </p:cNvSpPr>
          <p:nvPr>
            <p:ph type="sldNum" sz="quarter" idx="12"/>
          </p:nvPr>
        </p:nvSpPr>
        <p:spPr/>
        <p:txBody>
          <a:bodyPr/>
          <a:lstStyle>
            <a:lvl1pPr>
              <a:defRPr/>
            </a:lvl1pPr>
          </a:lstStyle>
          <a:p>
            <a:fld id="{789675A6-259B-4875-86D3-760A411134EE}" type="slidenum">
              <a:rPr lang="pt-BR" altLang="pt-BR"/>
              <a:pPr/>
              <a:t>‹nº›</a:t>
            </a:fld>
            <a:endParaRPr lang="pt-BR" altLang="pt-BR"/>
          </a:p>
        </p:txBody>
      </p:sp>
    </p:spTree>
    <p:extLst>
      <p:ext uri="{BB962C8B-B14F-4D97-AF65-F5344CB8AC3E}">
        <p14:creationId xmlns:p14="http://schemas.microsoft.com/office/powerpoint/2010/main" val="4286083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lvl1pPr>
              <a:defRPr/>
            </a:lvl1pPr>
          </a:lstStyle>
          <a:p>
            <a:pPr>
              <a:defRPr/>
            </a:pPr>
            <a:fld id="{0C18C05B-ACC0-485A-90A1-27BFE517A9AB}" type="datetimeFigureOut">
              <a:rPr lang="pt-BR"/>
              <a:pPr>
                <a:defRPr/>
              </a:pPr>
              <a:t>04/08/2015</a:t>
            </a:fld>
            <a:endParaRPr lang="pt-BR"/>
          </a:p>
        </p:txBody>
      </p:sp>
      <p:sp>
        <p:nvSpPr>
          <p:cNvPr id="5" name="Espaço Reservado para Rodapé 4"/>
          <p:cNvSpPr>
            <a:spLocks noGrp="1"/>
          </p:cNvSpPr>
          <p:nvPr>
            <p:ph type="ftr" sz="quarter" idx="11"/>
          </p:nvPr>
        </p:nvSpPr>
        <p:spPr/>
        <p:txBody>
          <a:bodyPr/>
          <a:lstStyle>
            <a:lvl1pPr>
              <a:defRPr/>
            </a:lvl1pPr>
          </a:lstStyle>
          <a:p>
            <a:pPr>
              <a:defRPr/>
            </a:pPr>
            <a:endParaRPr lang="pt-BR"/>
          </a:p>
        </p:txBody>
      </p:sp>
      <p:sp>
        <p:nvSpPr>
          <p:cNvPr id="6" name="Espaço Reservado para Número de Slide 5"/>
          <p:cNvSpPr>
            <a:spLocks noGrp="1"/>
          </p:cNvSpPr>
          <p:nvPr>
            <p:ph type="sldNum" sz="quarter" idx="12"/>
          </p:nvPr>
        </p:nvSpPr>
        <p:spPr/>
        <p:txBody>
          <a:bodyPr/>
          <a:lstStyle>
            <a:lvl1pPr>
              <a:defRPr/>
            </a:lvl1pPr>
          </a:lstStyle>
          <a:p>
            <a:fld id="{5218AEFA-94A6-4BB7-981B-5542CCE7A201}" type="slidenum">
              <a:rPr lang="pt-BR" altLang="pt-BR"/>
              <a:pPr/>
              <a:t>‹nº›</a:t>
            </a:fld>
            <a:endParaRPr lang="pt-BR" altLang="pt-BR"/>
          </a:p>
        </p:txBody>
      </p:sp>
    </p:spTree>
    <p:extLst>
      <p:ext uri="{BB962C8B-B14F-4D97-AF65-F5344CB8AC3E}">
        <p14:creationId xmlns:p14="http://schemas.microsoft.com/office/powerpoint/2010/main" val="2646480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196752"/>
            <a:ext cx="4038600" cy="492941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Conteúdo 3"/>
          <p:cNvSpPr>
            <a:spLocks noGrp="1"/>
          </p:cNvSpPr>
          <p:nvPr>
            <p:ph sz="half" idx="2"/>
          </p:nvPr>
        </p:nvSpPr>
        <p:spPr>
          <a:xfrm>
            <a:off x="4648200" y="1196752"/>
            <a:ext cx="4038600" cy="492941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3"/>
          <p:cNvSpPr>
            <a:spLocks noGrp="1"/>
          </p:cNvSpPr>
          <p:nvPr>
            <p:ph type="dt" sz="half" idx="10"/>
          </p:nvPr>
        </p:nvSpPr>
        <p:spPr/>
        <p:txBody>
          <a:bodyPr/>
          <a:lstStyle>
            <a:lvl1pPr>
              <a:defRPr/>
            </a:lvl1pPr>
          </a:lstStyle>
          <a:p>
            <a:pPr>
              <a:defRPr/>
            </a:pPr>
            <a:fld id="{ADE765CD-7D02-4FBA-A763-4EDDE152F7DC}" type="datetimeFigureOut">
              <a:rPr lang="pt-BR"/>
              <a:pPr>
                <a:defRPr/>
              </a:pPr>
              <a:t>04/08/2015</a:t>
            </a:fld>
            <a:endParaRPr lang="pt-BR"/>
          </a:p>
        </p:txBody>
      </p:sp>
      <p:sp>
        <p:nvSpPr>
          <p:cNvPr id="6" name="Espaço Reservado para Rodapé 4"/>
          <p:cNvSpPr>
            <a:spLocks noGrp="1"/>
          </p:cNvSpPr>
          <p:nvPr>
            <p:ph type="ftr" sz="quarter" idx="11"/>
          </p:nvPr>
        </p:nvSpPr>
        <p:spPr/>
        <p:txBody>
          <a:bodyPr/>
          <a:lstStyle>
            <a:lvl1pPr>
              <a:defRPr/>
            </a:lvl1pPr>
          </a:lstStyle>
          <a:p>
            <a:pPr>
              <a:defRPr/>
            </a:pPr>
            <a:endParaRPr lang="pt-BR"/>
          </a:p>
        </p:txBody>
      </p:sp>
      <p:sp>
        <p:nvSpPr>
          <p:cNvPr id="7" name="Espaço Reservado para Número de Slide 5"/>
          <p:cNvSpPr>
            <a:spLocks noGrp="1"/>
          </p:cNvSpPr>
          <p:nvPr>
            <p:ph type="sldNum" sz="quarter" idx="12"/>
          </p:nvPr>
        </p:nvSpPr>
        <p:spPr/>
        <p:txBody>
          <a:bodyPr/>
          <a:lstStyle>
            <a:lvl1pPr>
              <a:defRPr/>
            </a:lvl1pPr>
          </a:lstStyle>
          <a:p>
            <a:fld id="{418E1DA0-F8C0-4E63-ABF0-3D13658C632F}" type="slidenum">
              <a:rPr lang="pt-BR" altLang="pt-BR"/>
              <a:pPr/>
              <a:t>‹nº›</a:t>
            </a:fld>
            <a:endParaRPr lang="pt-BR" altLang="pt-BR"/>
          </a:p>
        </p:txBody>
      </p:sp>
    </p:spTree>
    <p:extLst>
      <p:ext uri="{BB962C8B-B14F-4D97-AF65-F5344CB8AC3E}">
        <p14:creationId xmlns:p14="http://schemas.microsoft.com/office/powerpoint/2010/main" val="79763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13305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5" name="Espaço Reservado para Texto 4"/>
          <p:cNvSpPr>
            <a:spLocks noGrp="1"/>
          </p:cNvSpPr>
          <p:nvPr>
            <p:ph type="body" sz="quarter" idx="3"/>
          </p:nvPr>
        </p:nvSpPr>
        <p:spPr>
          <a:xfrm>
            <a:off x="4645025" y="113305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3"/>
          <p:cNvSpPr>
            <a:spLocks noGrp="1"/>
          </p:cNvSpPr>
          <p:nvPr>
            <p:ph type="dt" sz="half" idx="10"/>
          </p:nvPr>
        </p:nvSpPr>
        <p:spPr/>
        <p:txBody>
          <a:bodyPr/>
          <a:lstStyle>
            <a:lvl1pPr>
              <a:defRPr/>
            </a:lvl1pPr>
          </a:lstStyle>
          <a:p>
            <a:pPr>
              <a:defRPr/>
            </a:pPr>
            <a:fld id="{36A2E6A8-CE62-4343-9B5F-2C09C9D7B572}" type="datetimeFigureOut">
              <a:rPr lang="pt-BR"/>
              <a:pPr>
                <a:defRPr/>
              </a:pPr>
              <a:t>04/08/2015</a:t>
            </a:fld>
            <a:endParaRPr lang="pt-BR"/>
          </a:p>
        </p:txBody>
      </p:sp>
      <p:sp>
        <p:nvSpPr>
          <p:cNvPr id="8" name="Espaço Reservado para Rodapé 4"/>
          <p:cNvSpPr>
            <a:spLocks noGrp="1"/>
          </p:cNvSpPr>
          <p:nvPr>
            <p:ph type="ftr" sz="quarter" idx="11"/>
          </p:nvPr>
        </p:nvSpPr>
        <p:spPr/>
        <p:txBody>
          <a:bodyPr/>
          <a:lstStyle>
            <a:lvl1pPr>
              <a:defRPr/>
            </a:lvl1pPr>
          </a:lstStyle>
          <a:p>
            <a:pPr>
              <a:defRPr/>
            </a:pPr>
            <a:endParaRPr lang="pt-BR"/>
          </a:p>
        </p:txBody>
      </p:sp>
      <p:sp>
        <p:nvSpPr>
          <p:cNvPr id="9" name="Espaço Reservado para Número de Slide 5"/>
          <p:cNvSpPr>
            <a:spLocks noGrp="1"/>
          </p:cNvSpPr>
          <p:nvPr>
            <p:ph type="sldNum" sz="quarter" idx="12"/>
          </p:nvPr>
        </p:nvSpPr>
        <p:spPr/>
        <p:txBody>
          <a:bodyPr/>
          <a:lstStyle>
            <a:lvl1pPr>
              <a:defRPr/>
            </a:lvl1pPr>
          </a:lstStyle>
          <a:p>
            <a:fld id="{F3B5B0A4-B11E-4C45-B519-8B87AD0FF327}" type="slidenum">
              <a:rPr lang="pt-BR" altLang="pt-BR"/>
              <a:pPr/>
              <a:t>‹nº›</a:t>
            </a:fld>
            <a:endParaRPr lang="pt-BR" altLang="pt-BR"/>
          </a:p>
        </p:txBody>
      </p:sp>
    </p:spTree>
    <p:extLst>
      <p:ext uri="{BB962C8B-B14F-4D97-AF65-F5344CB8AC3E}">
        <p14:creationId xmlns:p14="http://schemas.microsoft.com/office/powerpoint/2010/main" val="611965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3"/>
          <p:cNvSpPr>
            <a:spLocks noGrp="1"/>
          </p:cNvSpPr>
          <p:nvPr>
            <p:ph type="dt" sz="half" idx="10"/>
          </p:nvPr>
        </p:nvSpPr>
        <p:spPr/>
        <p:txBody>
          <a:bodyPr/>
          <a:lstStyle>
            <a:lvl1pPr>
              <a:defRPr/>
            </a:lvl1pPr>
          </a:lstStyle>
          <a:p>
            <a:pPr>
              <a:defRPr/>
            </a:pPr>
            <a:fld id="{17859417-B2C3-41F1-91C9-AEAFEA9897CF}" type="datetimeFigureOut">
              <a:rPr lang="pt-BR"/>
              <a:pPr>
                <a:defRPr/>
              </a:pPr>
              <a:t>04/08/2015</a:t>
            </a:fld>
            <a:endParaRPr lang="pt-BR"/>
          </a:p>
        </p:txBody>
      </p:sp>
      <p:sp>
        <p:nvSpPr>
          <p:cNvPr id="4" name="Espaço Reservado para Rodapé 4"/>
          <p:cNvSpPr>
            <a:spLocks noGrp="1"/>
          </p:cNvSpPr>
          <p:nvPr>
            <p:ph type="ftr" sz="quarter" idx="11"/>
          </p:nvPr>
        </p:nvSpPr>
        <p:spPr/>
        <p:txBody>
          <a:bodyPr/>
          <a:lstStyle>
            <a:lvl1pPr>
              <a:defRPr/>
            </a:lvl1pPr>
          </a:lstStyle>
          <a:p>
            <a:pPr>
              <a:defRPr/>
            </a:pPr>
            <a:endParaRPr lang="pt-BR"/>
          </a:p>
        </p:txBody>
      </p:sp>
      <p:sp>
        <p:nvSpPr>
          <p:cNvPr id="5" name="Espaço Reservado para Número de Slide 5"/>
          <p:cNvSpPr>
            <a:spLocks noGrp="1"/>
          </p:cNvSpPr>
          <p:nvPr>
            <p:ph type="sldNum" sz="quarter" idx="12"/>
          </p:nvPr>
        </p:nvSpPr>
        <p:spPr/>
        <p:txBody>
          <a:bodyPr/>
          <a:lstStyle>
            <a:lvl1pPr>
              <a:defRPr/>
            </a:lvl1pPr>
          </a:lstStyle>
          <a:p>
            <a:fld id="{2465A75C-9595-4489-B113-FA867CD102F6}" type="slidenum">
              <a:rPr lang="pt-BR" altLang="pt-BR"/>
              <a:pPr/>
              <a:t>‹nº›</a:t>
            </a:fld>
            <a:endParaRPr lang="pt-BR" altLang="pt-BR"/>
          </a:p>
        </p:txBody>
      </p:sp>
    </p:spTree>
    <p:extLst>
      <p:ext uri="{BB962C8B-B14F-4D97-AF65-F5344CB8AC3E}">
        <p14:creationId xmlns:p14="http://schemas.microsoft.com/office/powerpoint/2010/main" val="417723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3"/>
          <p:cNvSpPr>
            <a:spLocks noGrp="1"/>
          </p:cNvSpPr>
          <p:nvPr>
            <p:ph type="dt" sz="half" idx="10"/>
          </p:nvPr>
        </p:nvSpPr>
        <p:spPr/>
        <p:txBody>
          <a:bodyPr/>
          <a:lstStyle>
            <a:lvl1pPr>
              <a:defRPr/>
            </a:lvl1pPr>
          </a:lstStyle>
          <a:p>
            <a:pPr>
              <a:defRPr/>
            </a:pPr>
            <a:fld id="{4230C1EC-F6F2-46D1-BA73-51899FEFD0EA}" type="datetimeFigureOut">
              <a:rPr lang="pt-BR"/>
              <a:pPr>
                <a:defRPr/>
              </a:pPr>
              <a:t>04/08/2015</a:t>
            </a:fld>
            <a:endParaRPr lang="pt-BR"/>
          </a:p>
        </p:txBody>
      </p:sp>
      <p:sp>
        <p:nvSpPr>
          <p:cNvPr id="3" name="Espaço Reservado para Rodapé 4"/>
          <p:cNvSpPr>
            <a:spLocks noGrp="1"/>
          </p:cNvSpPr>
          <p:nvPr>
            <p:ph type="ftr" sz="quarter" idx="11"/>
          </p:nvPr>
        </p:nvSpPr>
        <p:spPr/>
        <p:txBody>
          <a:bodyPr/>
          <a:lstStyle>
            <a:lvl1pPr>
              <a:defRPr/>
            </a:lvl1pPr>
          </a:lstStyle>
          <a:p>
            <a:pPr>
              <a:defRPr/>
            </a:pPr>
            <a:endParaRPr lang="pt-BR"/>
          </a:p>
        </p:txBody>
      </p:sp>
      <p:sp>
        <p:nvSpPr>
          <p:cNvPr id="4" name="Espaço Reservado para Número de Slide 5"/>
          <p:cNvSpPr>
            <a:spLocks noGrp="1"/>
          </p:cNvSpPr>
          <p:nvPr>
            <p:ph type="sldNum" sz="quarter" idx="12"/>
          </p:nvPr>
        </p:nvSpPr>
        <p:spPr/>
        <p:txBody>
          <a:bodyPr/>
          <a:lstStyle>
            <a:lvl1pPr>
              <a:defRPr/>
            </a:lvl1pPr>
          </a:lstStyle>
          <a:p>
            <a:fld id="{AF61ECFC-359B-46D8-9DE7-B19E76093C4A}" type="slidenum">
              <a:rPr lang="pt-BR" altLang="pt-BR"/>
              <a:pPr/>
              <a:t>‹nº›</a:t>
            </a:fld>
            <a:endParaRPr lang="pt-BR" altLang="pt-BR"/>
          </a:p>
        </p:txBody>
      </p:sp>
    </p:spTree>
    <p:extLst>
      <p:ext uri="{BB962C8B-B14F-4D97-AF65-F5344CB8AC3E}">
        <p14:creationId xmlns:p14="http://schemas.microsoft.com/office/powerpoint/2010/main" val="2506098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3"/>
          <p:cNvSpPr>
            <a:spLocks noGrp="1"/>
          </p:cNvSpPr>
          <p:nvPr>
            <p:ph type="dt" sz="half" idx="10"/>
          </p:nvPr>
        </p:nvSpPr>
        <p:spPr/>
        <p:txBody>
          <a:bodyPr/>
          <a:lstStyle>
            <a:lvl1pPr>
              <a:defRPr/>
            </a:lvl1pPr>
          </a:lstStyle>
          <a:p>
            <a:pPr>
              <a:defRPr/>
            </a:pPr>
            <a:fld id="{F3A117EF-5018-4070-AF92-2166B85D7250}" type="datetimeFigureOut">
              <a:rPr lang="pt-BR"/>
              <a:pPr>
                <a:defRPr/>
              </a:pPr>
              <a:t>04/08/2015</a:t>
            </a:fld>
            <a:endParaRPr lang="pt-BR"/>
          </a:p>
        </p:txBody>
      </p:sp>
      <p:sp>
        <p:nvSpPr>
          <p:cNvPr id="6" name="Espaço Reservado para Rodapé 4"/>
          <p:cNvSpPr>
            <a:spLocks noGrp="1"/>
          </p:cNvSpPr>
          <p:nvPr>
            <p:ph type="ftr" sz="quarter" idx="11"/>
          </p:nvPr>
        </p:nvSpPr>
        <p:spPr/>
        <p:txBody>
          <a:bodyPr/>
          <a:lstStyle>
            <a:lvl1pPr>
              <a:defRPr/>
            </a:lvl1pPr>
          </a:lstStyle>
          <a:p>
            <a:pPr>
              <a:defRPr/>
            </a:pPr>
            <a:endParaRPr lang="pt-BR"/>
          </a:p>
        </p:txBody>
      </p:sp>
      <p:sp>
        <p:nvSpPr>
          <p:cNvPr id="7" name="Espaço Reservado para Número de Slide 5"/>
          <p:cNvSpPr>
            <a:spLocks noGrp="1"/>
          </p:cNvSpPr>
          <p:nvPr>
            <p:ph type="sldNum" sz="quarter" idx="12"/>
          </p:nvPr>
        </p:nvSpPr>
        <p:spPr/>
        <p:txBody>
          <a:bodyPr/>
          <a:lstStyle>
            <a:lvl1pPr>
              <a:defRPr/>
            </a:lvl1pPr>
          </a:lstStyle>
          <a:p>
            <a:fld id="{BD682EAE-F7A1-4744-9506-9F114C2E0D98}" type="slidenum">
              <a:rPr lang="pt-BR" altLang="pt-BR"/>
              <a:pPr/>
              <a:t>‹nº›</a:t>
            </a:fld>
            <a:endParaRPr lang="pt-BR" altLang="pt-BR"/>
          </a:p>
        </p:txBody>
      </p:sp>
    </p:spTree>
    <p:extLst>
      <p:ext uri="{BB962C8B-B14F-4D97-AF65-F5344CB8AC3E}">
        <p14:creationId xmlns:p14="http://schemas.microsoft.com/office/powerpoint/2010/main" val="400810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980727"/>
            <a:ext cx="5486400" cy="3746847"/>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smtClean="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3"/>
          <p:cNvSpPr>
            <a:spLocks noGrp="1"/>
          </p:cNvSpPr>
          <p:nvPr>
            <p:ph type="dt" sz="half" idx="10"/>
          </p:nvPr>
        </p:nvSpPr>
        <p:spPr/>
        <p:txBody>
          <a:bodyPr/>
          <a:lstStyle>
            <a:lvl1pPr>
              <a:defRPr/>
            </a:lvl1pPr>
          </a:lstStyle>
          <a:p>
            <a:pPr>
              <a:defRPr/>
            </a:pPr>
            <a:fld id="{0BC8E7D2-DFC1-44DE-848F-FD59A8931E3F}" type="datetimeFigureOut">
              <a:rPr lang="pt-BR"/>
              <a:pPr>
                <a:defRPr/>
              </a:pPr>
              <a:t>04/08/2015</a:t>
            </a:fld>
            <a:endParaRPr lang="pt-BR"/>
          </a:p>
        </p:txBody>
      </p:sp>
      <p:sp>
        <p:nvSpPr>
          <p:cNvPr id="6" name="Espaço Reservado para Rodapé 4"/>
          <p:cNvSpPr>
            <a:spLocks noGrp="1"/>
          </p:cNvSpPr>
          <p:nvPr>
            <p:ph type="ftr" sz="quarter" idx="11"/>
          </p:nvPr>
        </p:nvSpPr>
        <p:spPr/>
        <p:txBody>
          <a:bodyPr/>
          <a:lstStyle>
            <a:lvl1pPr>
              <a:defRPr/>
            </a:lvl1pPr>
          </a:lstStyle>
          <a:p>
            <a:pPr>
              <a:defRPr/>
            </a:pPr>
            <a:endParaRPr lang="pt-BR"/>
          </a:p>
        </p:txBody>
      </p:sp>
      <p:sp>
        <p:nvSpPr>
          <p:cNvPr id="7" name="Espaço Reservado para Número de Slide 5"/>
          <p:cNvSpPr>
            <a:spLocks noGrp="1"/>
          </p:cNvSpPr>
          <p:nvPr>
            <p:ph type="sldNum" sz="quarter" idx="12"/>
          </p:nvPr>
        </p:nvSpPr>
        <p:spPr/>
        <p:txBody>
          <a:bodyPr/>
          <a:lstStyle>
            <a:lvl1pPr>
              <a:defRPr/>
            </a:lvl1pPr>
          </a:lstStyle>
          <a:p>
            <a:fld id="{63E220EE-2AD0-4456-A807-E5D16203FE80}" type="slidenum">
              <a:rPr lang="pt-BR" altLang="pt-BR"/>
              <a:pPr/>
              <a:t>‹nº›</a:t>
            </a:fld>
            <a:endParaRPr lang="pt-BR" altLang="pt-BR"/>
          </a:p>
        </p:txBody>
      </p:sp>
    </p:spTree>
    <p:extLst>
      <p:ext uri="{BB962C8B-B14F-4D97-AF65-F5344CB8AC3E}">
        <p14:creationId xmlns:p14="http://schemas.microsoft.com/office/powerpoint/2010/main" val="2594435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Users\rafaeldubiela\01 - Prof. Rafael Dubiela\04 - Palestras e Cursos\10 - Tecnólogo UP\07 - Projetos Geral\11 - Slide Padrão\Padrão Slide 2011 Prop 08.jp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Espaço Reservado para Título 1"/>
          <p:cNvSpPr>
            <a:spLocks noGrp="1"/>
          </p:cNvSpPr>
          <p:nvPr>
            <p:ph type="title"/>
          </p:nvPr>
        </p:nvSpPr>
        <p:spPr bwMode="auto">
          <a:xfrm>
            <a:off x="457200" y="203200"/>
            <a:ext cx="822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smtClean="0"/>
              <a:t>Clique para editar o estilo do título mestre</a:t>
            </a:r>
          </a:p>
        </p:txBody>
      </p:sp>
      <p:sp>
        <p:nvSpPr>
          <p:cNvPr id="1028" name="Espaço Reservado para Texto 2"/>
          <p:cNvSpPr>
            <a:spLocks noGrp="1"/>
          </p:cNvSpPr>
          <p:nvPr>
            <p:ph type="body" idx="1"/>
          </p:nvPr>
        </p:nvSpPr>
        <p:spPr bwMode="auto">
          <a:xfrm>
            <a:off x="457200" y="1125538"/>
            <a:ext cx="82296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smtClean="0"/>
              <a:t>Clique para editar os estilos do texto mestre</a:t>
            </a:r>
          </a:p>
          <a:p>
            <a:pPr lvl="1"/>
            <a:r>
              <a:rPr lang="pt-BR" altLang="pt-BR" smtClean="0"/>
              <a:t>Segundo nível</a:t>
            </a:r>
          </a:p>
          <a:p>
            <a:pPr lvl="2"/>
            <a:r>
              <a:rPr lang="pt-BR" altLang="pt-BR" smtClean="0"/>
              <a:t>Terceiro nível</a:t>
            </a:r>
          </a:p>
          <a:p>
            <a:pPr lvl="3"/>
            <a:r>
              <a:rPr lang="pt-BR" altLang="pt-BR" smtClean="0"/>
              <a:t>Quarto nível</a:t>
            </a:r>
          </a:p>
          <a:p>
            <a:pPr lvl="4"/>
            <a:r>
              <a:rPr lang="pt-BR" altLang="pt-BR" smtClean="0"/>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33FD4243-796D-4FC7-BDD2-D04F16FB78CA}" type="datetimeFigureOut">
              <a:rPr lang="pt-BR"/>
              <a:pPr>
                <a:defRPr/>
              </a:pPr>
              <a:t>04/08/2015</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D3DABDCE-85E6-49EA-A7E4-B17FE5DCD929}" type="slidenum">
              <a:rPr lang="pt-BR" altLang="pt-BR"/>
              <a:pPr/>
              <a:t>‹nº›</a:t>
            </a:fld>
            <a:endParaRPr lang="pt-BR" altLang="pt-BR"/>
          </a:p>
        </p:txBody>
      </p:sp>
      <p:pic>
        <p:nvPicPr>
          <p:cNvPr id="9" name="Imagem 1"/>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00" y="5757863"/>
            <a:ext cx="12573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3600" kern="1200">
          <a:solidFill>
            <a:schemeClr val="tx1"/>
          </a:solidFill>
          <a:latin typeface="+mj-lt"/>
          <a:ea typeface="+mj-ea"/>
          <a:cs typeface="+mj-cs"/>
        </a:defRPr>
      </a:lvl1pPr>
      <a:lvl2pPr algn="ctr" rtl="0" eaLnBrk="0" fontAlgn="base" hangingPunct="0">
        <a:spcBef>
          <a:spcPct val="0"/>
        </a:spcBef>
        <a:spcAft>
          <a:spcPct val="0"/>
        </a:spcAft>
        <a:defRPr sz="3600">
          <a:solidFill>
            <a:schemeClr val="tx1"/>
          </a:solidFill>
          <a:latin typeface="Calibri" pitchFamily="34" charset="0"/>
        </a:defRPr>
      </a:lvl2pPr>
      <a:lvl3pPr algn="ctr" rtl="0" eaLnBrk="0" fontAlgn="base" hangingPunct="0">
        <a:spcBef>
          <a:spcPct val="0"/>
        </a:spcBef>
        <a:spcAft>
          <a:spcPct val="0"/>
        </a:spcAft>
        <a:defRPr sz="3600">
          <a:solidFill>
            <a:schemeClr val="tx1"/>
          </a:solidFill>
          <a:latin typeface="Calibri" pitchFamily="34" charset="0"/>
        </a:defRPr>
      </a:lvl3pPr>
      <a:lvl4pPr algn="ctr" rtl="0" eaLnBrk="0" fontAlgn="base" hangingPunct="0">
        <a:spcBef>
          <a:spcPct val="0"/>
        </a:spcBef>
        <a:spcAft>
          <a:spcPct val="0"/>
        </a:spcAft>
        <a:defRPr sz="3600">
          <a:solidFill>
            <a:schemeClr val="tx1"/>
          </a:solidFill>
          <a:latin typeface="Calibri" pitchFamily="34" charset="0"/>
        </a:defRPr>
      </a:lvl4pPr>
      <a:lvl5pPr algn="ctr" rtl="0" eaLnBrk="0" fontAlgn="base" hangingPunct="0">
        <a:spcBef>
          <a:spcPct val="0"/>
        </a:spcBef>
        <a:spcAft>
          <a:spcPct val="0"/>
        </a:spcAft>
        <a:defRPr sz="36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http://www.laercio.com.br/cursos_web/HWBASICO/Hbas/cap01/01029fig.jpg" TargetMode="External"/><Relationship Id="rId5" Type="http://schemas.openxmlformats.org/officeDocument/2006/relationships/image" Target="../media/image109.jpeg"/><Relationship Id="rId4" Type="http://schemas.openxmlformats.org/officeDocument/2006/relationships/image" Target="http://www.laercio.com.br/cursos_web/HWBASICO/Hbas/cap01/01028D01.GIF"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http://www.laercio.com.br/cursos_web/MONTAGEM-2001/mont-08/hard-05.jpg" TargetMode="External"/><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http://www.gdhpress.com.br/hardware/leia/cap5-2_html_11994a45.jpg" TargetMode="External"/><Relationship Id="rId5" Type="http://schemas.openxmlformats.org/officeDocument/2006/relationships/image" Target="../media/image125.jpeg"/><Relationship Id="rId4" Type="http://schemas.openxmlformats.org/officeDocument/2006/relationships/image" Target="http://www.gdhpress.com.br/hardware/leia/cap5-2_html_3d464c50.jpg"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http://www.gdhpress.com.br/hardware/leia/cap5-4_html_m38b105ac.jpg"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http://www.gdhpress.com.br/hardware/leia/cap5-6_html_45c5d5d3.jpg" TargetMode="External"/><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http://www.laercio.com.br/cursos_web/MONTAGEM-2001/mont-08/hard-030.jpg" TargetMode="External"/><Relationship Id="rId5" Type="http://schemas.openxmlformats.org/officeDocument/2006/relationships/image" Target="../media/image131.jpeg"/><Relationship Id="rId4" Type="http://schemas.openxmlformats.org/officeDocument/2006/relationships/image" Target="http://www.laercio.com.br/cursos_web/MONTAGEM-2001/mont-08/hard-029.jpg"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jpeg"/><Relationship Id="rId4" Type="http://schemas.openxmlformats.org/officeDocument/2006/relationships/image" Target="../media/image134.png"/></Relationships>
</file>

<file path=ppt/slides/_rels/slide124.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jpeg"/><Relationship Id="rId5" Type="http://schemas.openxmlformats.org/officeDocument/2006/relationships/image" Target="../media/image139.jpeg"/><Relationship Id="rId4" Type="http://schemas.openxmlformats.org/officeDocument/2006/relationships/image" Target="../media/image138.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emf"/><Relationship Id="rId1" Type="http://schemas.openxmlformats.org/officeDocument/2006/relationships/slideLayout" Target="../slideLayouts/slideLayout2.xml"/><Relationship Id="rId6" Type="http://schemas.openxmlformats.org/officeDocument/2006/relationships/image" Target="../media/image145.jpeg"/><Relationship Id="rId5" Type="http://schemas.openxmlformats.org/officeDocument/2006/relationships/image" Target="../media/image144.jpeg"/><Relationship Id="rId4" Type="http://schemas.openxmlformats.org/officeDocument/2006/relationships/image" Target="../media/image143.jpeg"/></Relationships>
</file>

<file path=ppt/slides/_rels/slide127.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153.jpeg"/><Relationship Id="rId3" Type="http://schemas.openxmlformats.org/officeDocument/2006/relationships/image" Target="../media/image148.png"/><Relationship Id="rId7" Type="http://schemas.openxmlformats.org/officeDocument/2006/relationships/image" Target="../media/image152.gif"/><Relationship Id="rId2" Type="http://schemas.openxmlformats.org/officeDocument/2006/relationships/image" Target="../media/image147.emf"/><Relationship Id="rId1" Type="http://schemas.openxmlformats.org/officeDocument/2006/relationships/slideLayout" Target="../slideLayouts/slideLayout2.xml"/><Relationship Id="rId6" Type="http://schemas.openxmlformats.org/officeDocument/2006/relationships/image" Target="../media/image151.jpeg"/><Relationship Id="rId5" Type="http://schemas.openxmlformats.org/officeDocument/2006/relationships/image" Target="../media/image150.png"/><Relationship Id="rId4" Type="http://schemas.openxmlformats.org/officeDocument/2006/relationships/image" Target="../media/image149.png"/><Relationship Id="rId9" Type="http://schemas.openxmlformats.org/officeDocument/2006/relationships/image" Target="../media/image154.jpeg"/></Relationships>
</file>

<file path=ppt/slides/_rels/slide12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jpeg"/><Relationship Id="rId1" Type="http://schemas.openxmlformats.org/officeDocument/2006/relationships/slideLayout" Target="../slideLayouts/slideLayout2.xml"/><Relationship Id="rId4" Type="http://schemas.openxmlformats.org/officeDocument/2006/relationships/image" Target="../media/image15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http://www.laercio.com.br/cursos_web/HWBASICO/Hbas/cap01/01039fig.jpg" TargetMode="External"/><Relationship Id="rId3" Type="http://schemas.openxmlformats.org/officeDocument/2006/relationships/image" Target="../media/image159.jpeg"/><Relationship Id="rId7" Type="http://schemas.openxmlformats.org/officeDocument/2006/relationships/image" Target="../media/image161.jpe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http://www.laercio.com.br/cursos_web/HWBASICO/Hbas/cap01/01040fig.jpg" TargetMode="External"/><Relationship Id="rId5" Type="http://schemas.openxmlformats.org/officeDocument/2006/relationships/image" Target="../media/image160.jpeg"/><Relationship Id="rId4" Type="http://schemas.openxmlformats.org/officeDocument/2006/relationships/image" Target="http://www.laercio.com.br/cursos_web/HWBASICO/Hbas/cap01/01042fig.jpg"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http://www.laercio.com.br/cursos_web/HWBASICO/Hbas/cap01/01017fig.jpg"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http://www.laercio.com.br/cursos_web/HWBASICO/Hbas/cap01/01039A02.JPG"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http://www.laercio.com.br/cursos_web/MONTAGEM-2001/mont-09/hard-053.jpg" TargetMode="External"/><Relationship Id="rId5" Type="http://schemas.openxmlformats.org/officeDocument/2006/relationships/image" Target="../media/image168.jpeg"/><Relationship Id="rId4" Type="http://schemas.openxmlformats.org/officeDocument/2006/relationships/image" Target="http://www.laercio.com.br/cursos_web/MONTAGEM-2001/mont-09/hard-050.jpg" TargetMode="External"/></Relationships>
</file>

<file path=ppt/slides/_rels/slide13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http://www.laercio.com.br/cursos_web/MONTAGEM-2001/mont-09/hard-058.jpg" TargetMode="External"/><Relationship Id="rId2" Type="http://schemas.openxmlformats.org/officeDocument/2006/relationships/image" Target="../media/image170.jpeg"/><Relationship Id="rId1" Type="http://schemas.openxmlformats.org/officeDocument/2006/relationships/slideLayout" Target="../slideLayouts/slideLayout2.xml"/><Relationship Id="rId5" Type="http://schemas.openxmlformats.org/officeDocument/2006/relationships/image" Target="http://www.laercio.com.br/cursos_web/MONTAGEM-2001/mont-10/hard-067.jpg" TargetMode="External"/><Relationship Id="rId4" Type="http://schemas.openxmlformats.org/officeDocument/2006/relationships/image" Target="../media/image171.jpeg"/></Relationships>
</file>

<file path=ppt/slides/_rels/slide137.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80.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emf"/><Relationship Id="rId1" Type="http://schemas.openxmlformats.org/officeDocument/2006/relationships/slideLayout" Target="../slideLayouts/slideLayout2.xml"/><Relationship Id="rId4" Type="http://schemas.openxmlformats.org/officeDocument/2006/relationships/image" Target="http://www.laercio.com.br/cursos_web/MONTAGEM-2001/mont-14/hard-026.jp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http://www.laercio.com.br/cursos_web/MONTAGEM-2001/mont-14/hard-029.jpg" TargetMode="External"/><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http://www.laercio.com.br/cursos_web/MONTAGEM-2001/mont-14/hard-028.jpg" TargetMode="External"/><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http://www.laercio.com.br/cursos_web/MONTAGEM-2001/mont-05/hard-032.jp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http://www.laercio.com.br/cursos_web/MONTAGEM-2001/mont-05/hard-020.jpg" TargetMode="External"/><Relationship Id="rId3" Type="http://schemas.openxmlformats.org/officeDocument/2006/relationships/image" Target="../media/image67.jpeg"/><Relationship Id="rId7" Type="http://schemas.openxmlformats.org/officeDocument/2006/relationships/image" Target="../media/image69.jpe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http://www.laercio.com.br/cursos_web/MONTAGEM-2001/mont-05/hard-018.jpg" TargetMode="External"/><Relationship Id="rId5" Type="http://schemas.openxmlformats.org/officeDocument/2006/relationships/image" Target="../media/image68.jpeg"/><Relationship Id="rId4" Type="http://schemas.openxmlformats.org/officeDocument/2006/relationships/image" Target="http://www.laercio.com.br/cursos_web/MONTAGEM-2001/mont-05/hard-017.jpg"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http://www.laercio.com.br/cursos_web/MONTAGEM-2001/mont-15/hard-079.jpg" TargetMode="External"/><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http://www.laercio.com.br/cursos_web/HWBASICO/Hbas/cap01/01014fig.jpg" TargetMode="External"/><Relationship Id="rId4" Type="http://schemas.openxmlformats.org/officeDocument/2006/relationships/image" Target="../media/image73.jpeg"/></Relationships>
</file>

<file path=ppt/slides/_rels/slide8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http://www.laercio.com.br/cursos_web/MONTAGEM-2001/mont-02/hard-047.jpg"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http://www.laercio.com.br/cursos_web/HWBASICO/Hbas/cap01/01015fig.jpg" TargetMode="External"/><Relationship Id="rId5" Type="http://schemas.openxmlformats.org/officeDocument/2006/relationships/image" Target="../media/image79.jpeg"/><Relationship Id="rId4" Type="http://schemas.openxmlformats.org/officeDocument/2006/relationships/image" Target="http://www.laercio.com.br/cursos_web/MONTAGEM-2001/mont-01/hard-020.jp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http://www.laercio.com.br/cursos_web/HWBASICO/Hbas/cap01/01016a01.gif"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http://www.laercio.com.br/cursos_web/HWBASICO/Hbas/cap01/01046D01.JPG"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9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http://www.gdhpress.com.br/hardware/leia/cap5-17_html_m3749c2f1.jpg" TargetMode="External"/></Relationships>
</file>

<file path=ppt/slides/_rels/slide98.xml.rels><?xml version="1.0" encoding="UTF-8" standalone="yes"?>
<Relationships xmlns="http://schemas.openxmlformats.org/package/2006/relationships"><Relationship Id="rId8" Type="http://schemas.openxmlformats.org/officeDocument/2006/relationships/image" Target="http://www.laercio.com.br/cursos_web/HWBASICO/Hbas/cap01/01025fig.jpg" TargetMode="External"/><Relationship Id="rId3" Type="http://schemas.openxmlformats.org/officeDocument/2006/relationships/image" Target="../media/image101.jpeg"/><Relationship Id="rId7" Type="http://schemas.openxmlformats.org/officeDocument/2006/relationships/image" Target="../media/image103.jpe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http://www.laercio.com.br/cursos_web/HWBASICO/Hbas/cap01/01024fig.jpg" TargetMode="External"/><Relationship Id="rId5" Type="http://schemas.openxmlformats.org/officeDocument/2006/relationships/image" Target="../media/image102.jpeg"/><Relationship Id="rId4" Type="http://schemas.openxmlformats.org/officeDocument/2006/relationships/image" Target="http://www.laercio.com.br/cursos_web/HWBASICO/Hbas/cap01/01023fig.jpg"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http://www.laercio.com.br/cursos_web/HWBASICO/Hbas/cap01/01028A01.GIF" TargetMode="External"/><Relationship Id="rId5" Type="http://schemas.openxmlformats.org/officeDocument/2006/relationships/image" Target="../media/image106.png"/><Relationship Id="rId4" Type="http://schemas.openxmlformats.org/officeDocument/2006/relationships/image" Target="http://www.laercio.com.br/cursos_web/HWBASICO/Hbas/cap01/01027A01.GI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ítulo 3"/>
          <p:cNvSpPr>
            <a:spLocks noGrp="1"/>
          </p:cNvSpPr>
          <p:nvPr>
            <p:ph type="ctrTitle"/>
          </p:nvPr>
        </p:nvSpPr>
        <p:spPr>
          <a:xfrm>
            <a:off x="685800" y="1792288"/>
            <a:ext cx="7772400" cy="1470025"/>
          </a:xfrm>
        </p:spPr>
        <p:txBody>
          <a:bodyPr/>
          <a:lstStyle/>
          <a:p>
            <a:r>
              <a:rPr lang="pt-BR" altLang="pt-BR" smtClean="0"/>
              <a:t>Sistemas Operacionais</a:t>
            </a:r>
          </a:p>
        </p:txBody>
      </p:sp>
      <p:sp>
        <p:nvSpPr>
          <p:cNvPr id="5" name="Subtítulo 4"/>
          <p:cNvSpPr>
            <a:spLocks noGrp="1"/>
          </p:cNvSpPr>
          <p:nvPr>
            <p:ph type="subTitle" idx="1"/>
          </p:nvPr>
        </p:nvSpPr>
        <p:spPr>
          <a:xfrm>
            <a:off x="1371600" y="3548063"/>
            <a:ext cx="6400800" cy="1752600"/>
          </a:xfrm>
        </p:spPr>
        <p:txBody>
          <a:bodyPr/>
          <a:lstStyle/>
          <a:p>
            <a:pPr>
              <a:buFont typeface="Arial" charset="0"/>
              <a:buNone/>
              <a:defRPr/>
            </a:pPr>
            <a:r>
              <a:rPr lang="pt-BR" dirty="0" smtClean="0"/>
              <a:t>Aula 02</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064896" cy="5302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81579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501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332656"/>
            <a:ext cx="3476191" cy="2923810"/>
          </a:xfrm>
          <a:prstGeom prst="rect">
            <a:avLst/>
          </a:prstGeom>
          <a:noFill/>
          <a:extLst>
            <a:ext uri="{909E8E84-426E-40DD-AFC4-6F175D3DCCD1}">
              <a14:hiddenFill xmlns:a14="http://schemas.microsoft.com/office/drawing/2010/main">
                <a:solidFill>
                  <a:srgbClr val="FFFFFF"/>
                </a:solidFill>
              </a14:hiddenFill>
            </a:ext>
          </a:extLst>
        </p:spPr>
      </p:pic>
      <p:pic>
        <p:nvPicPr>
          <p:cNvPr id="50179" name="Picture 3" descr="http://www.laercio.com.br/cursos_web/HWBASICO/Hbas/cap01/01028D01.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995936" y="260648"/>
            <a:ext cx="4680520" cy="516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4" descr="http://www.laercio.com.br/cursos_web/HWBASICO/Hbas/cap01/01029fig.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323528" y="3573016"/>
            <a:ext cx="3590528" cy="269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86998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778098"/>
          </a:xfrm>
        </p:spPr>
        <p:txBody>
          <a:bodyPr/>
          <a:lstStyle/>
          <a:p>
            <a:r>
              <a:rPr lang="pt-BR" dirty="0" smtClean="0"/>
              <a:t>HD-DVD</a:t>
            </a:r>
            <a:endParaRPr lang="pt-BR" dirty="0"/>
          </a:p>
        </p:txBody>
      </p:sp>
      <p:sp>
        <p:nvSpPr>
          <p:cNvPr id="3" name="Espaço Reservado para Conteúdo 2"/>
          <p:cNvSpPr>
            <a:spLocks noGrp="1"/>
          </p:cNvSpPr>
          <p:nvPr>
            <p:ph idx="1"/>
          </p:nvPr>
        </p:nvSpPr>
        <p:spPr>
          <a:xfrm>
            <a:off x="457200" y="908720"/>
            <a:ext cx="8435280" cy="5616624"/>
          </a:xfrm>
        </p:spPr>
        <p:txBody>
          <a:bodyPr>
            <a:normAutofit fontScale="70000" lnSpcReduction="20000"/>
          </a:bodyPr>
          <a:lstStyle/>
          <a:p>
            <a:r>
              <a:rPr lang="pt-BR" dirty="0" smtClean="0"/>
              <a:t>Sucessor </a:t>
            </a:r>
            <a:r>
              <a:rPr lang="pt-BR" dirty="0"/>
              <a:t>natural do </a:t>
            </a:r>
            <a:r>
              <a:rPr lang="pt-BR" dirty="0" smtClean="0"/>
              <a:t>DVD</a:t>
            </a:r>
          </a:p>
          <a:p>
            <a:r>
              <a:rPr lang="pt-BR" dirty="0" smtClean="0"/>
              <a:t>Desenvolvido </a:t>
            </a:r>
            <a:r>
              <a:rPr lang="pt-BR" dirty="0"/>
              <a:t>e </a:t>
            </a:r>
            <a:r>
              <a:rPr lang="pt-BR" dirty="0" smtClean="0"/>
              <a:t>aceito </a:t>
            </a:r>
            <a:r>
              <a:rPr lang="pt-BR" dirty="0"/>
              <a:t>por DVD </a:t>
            </a:r>
            <a:r>
              <a:rPr lang="pt-BR" dirty="0" err="1" smtClean="0"/>
              <a:t>Forum</a:t>
            </a:r>
            <a:endParaRPr lang="pt-BR" dirty="0" smtClean="0"/>
          </a:p>
          <a:p>
            <a:r>
              <a:rPr lang="pt-BR" dirty="0" smtClean="0"/>
              <a:t>Associação </a:t>
            </a:r>
            <a:r>
              <a:rPr lang="pt-BR" dirty="0"/>
              <a:t>que agrupa </a:t>
            </a:r>
            <a:r>
              <a:rPr lang="pt-BR" dirty="0" smtClean="0"/>
              <a:t>240 </a:t>
            </a:r>
            <a:r>
              <a:rPr lang="pt-BR" dirty="0"/>
              <a:t>companhias relacionadas com o setor e tem o apoio de empresas como: Toshiba, Nec, Sanyo, Microsoft, Intel, Cânon, Fujitsu, HP, Hitachi, </a:t>
            </a:r>
            <a:r>
              <a:rPr lang="pt-BR" dirty="0" err="1"/>
              <a:t>Lenovo</a:t>
            </a:r>
            <a:r>
              <a:rPr lang="pt-BR" dirty="0"/>
              <a:t> e grandes estudos cinematográficos como Universal, Paramount Pictures ou a Warner.</a:t>
            </a:r>
          </a:p>
          <a:p>
            <a:r>
              <a:rPr lang="pt-BR" dirty="0"/>
              <a:t>O formato é muito similar ao DVD o que se converte numa vantagem já que sua fabricação é bem mais simples.</a:t>
            </a:r>
          </a:p>
          <a:p>
            <a:r>
              <a:rPr lang="pt-BR" dirty="0"/>
              <a:t>Para sua leitura utiliza o laser azul-violeta em lugar do vermelho dos DVD, e sua capacidade é de 15 GB com camada simples e 30 GB com camada dupla.</a:t>
            </a:r>
          </a:p>
          <a:p>
            <a:r>
              <a:rPr lang="pt-PT" dirty="0"/>
              <a:t>Em 19 de fevereiro de 2008, a Toshiba comunicou a decisão de não continuar com o desenvolvimento, fabrico e comercialização do HD DVD. Segundo Atsutoshi Nishida, presidente da Toshiba, a decisão da Warner Bros. em usar exclusivamente o Blu-ray foi preponderante para a tomada dessa decisão.</a:t>
            </a:r>
            <a:endParaRPr lang="pt-BR" dirty="0"/>
          </a:p>
          <a:p>
            <a:endParaRPr lang="pt-BR" dirty="0"/>
          </a:p>
        </p:txBody>
      </p:sp>
    </p:spTree>
    <p:extLst>
      <p:ext uri="{BB962C8B-B14F-4D97-AF65-F5344CB8AC3E}">
        <p14:creationId xmlns:p14="http://schemas.microsoft.com/office/powerpoint/2010/main" val="22800910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512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836712"/>
            <a:ext cx="8157066"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123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706090"/>
          </a:xfrm>
        </p:spPr>
        <p:txBody>
          <a:bodyPr>
            <a:normAutofit/>
          </a:bodyPr>
          <a:lstStyle/>
          <a:p>
            <a:r>
              <a:rPr lang="pt-BR" dirty="0" smtClean="0"/>
              <a:t>BLU-RAY</a:t>
            </a:r>
            <a:endParaRPr lang="pt-BR" dirty="0"/>
          </a:p>
        </p:txBody>
      </p:sp>
      <p:sp>
        <p:nvSpPr>
          <p:cNvPr id="3" name="Espaço Reservado para Conteúdo 2"/>
          <p:cNvSpPr>
            <a:spLocks noGrp="1"/>
          </p:cNvSpPr>
          <p:nvPr>
            <p:ph idx="1"/>
          </p:nvPr>
        </p:nvSpPr>
        <p:spPr>
          <a:xfrm>
            <a:off x="457200" y="980728"/>
            <a:ext cx="8507288" cy="5145435"/>
          </a:xfrm>
        </p:spPr>
        <p:txBody>
          <a:bodyPr>
            <a:normAutofit fontScale="77500" lnSpcReduction="20000"/>
          </a:bodyPr>
          <a:lstStyle/>
          <a:p>
            <a:r>
              <a:rPr lang="pt-BR" dirty="0" smtClean="0"/>
              <a:t>Alternativa proposta </a:t>
            </a:r>
            <a:r>
              <a:rPr lang="pt-BR" dirty="0"/>
              <a:t>pela Sony e </a:t>
            </a:r>
            <a:r>
              <a:rPr lang="pt-BR" dirty="0" smtClean="0"/>
              <a:t>Philips</a:t>
            </a:r>
          </a:p>
          <a:p>
            <a:r>
              <a:rPr lang="pt-BR" dirty="0" smtClean="0"/>
              <a:t>Acabou </a:t>
            </a:r>
            <a:r>
              <a:rPr lang="pt-BR" dirty="0"/>
              <a:t>sendo escolhido como sucessor do </a:t>
            </a:r>
            <a:r>
              <a:rPr lang="pt-BR" dirty="0" smtClean="0"/>
              <a:t>DVD</a:t>
            </a:r>
          </a:p>
          <a:p>
            <a:r>
              <a:rPr lang="pt-BR" dirty="0" smtClean="0"/>
              <a:t>Contou </a:t>
            </a:r>
            <a:r>
              <a:rPr lang="pt-BR" dirty="0"/>
              <a:t>com o apoio de grandes </a:t>
            </a:r>
            <a:r>
              <a:rPr lang="pt-BR" dirty="0" err="1" smtClean="0"/>
              <a:t>studios</a:t>
            </a:r>
            <a:r>
              <a:rPr lang="pt-BR" dirty="0" smtClean="0"/>
              <a:t> </a:t>
            </a:r>
            <a:r>
              <a:rPr lang="pt-BR" dirty="0"/>
              <a:t>cinematográficos e importantes multinacionais que apostaram na sua tecnologia, como: 20th </a:t>
            </a:r>
            <a:r>
              <a:rPr lang="pt-BR" dirty="0" err="1"/>
              <a:t>Century</a:t>
            </a:r>
            <a:r>
              <a:rPr lang="pt-BR" dirty="0"/>
              <a:t> Fox, LG </a:t>
            </a:r>
            <a:r>
              <a:rPr lang="pt-BR" dirty="0" err="1"/>
              <a:t>Electronics</a:t>
            </a:r>
            <a:r>
              <a:rPr lang="pt-BR" dirty="0"/>
              <a:t>, Apple, Dell, Metro </a:t>
            </a:r>
            <a:r>
              <a:rPr lang="pt-BR" dirty="0" err="1"/>
              <a:t>Goldwyn</a:t>
            </a:r>
            <a:r>
              <a:rPr lang="pt-BR" dirty="0"/>
              <a:t> Mayer e </a:t>
            </a:r>
            <a:r>
              <a:rPr lang="pt-BR" dirty="0" smtClean="0"/>
              <a:t>TDK</a:t>
            </a:r>
            <a:endParaRPr lang="pt-BR" dirty="0"/>
          </a:p>
          <a:p>
            <a:r>
              <a:rPr lang="pt-BR" dirty="0"/>
              <a:t>O </a:t>
            </a:r>
            <a:r>
              <a:rPr lang="pt-BR" dirty="0" err="1"/>
              <a:t>Blu-ray</a:t>
            </a:r>
            <a:r>
              <a:rPr lang="pt-BR" dirty="0"/>
              <a:t> tem mais capacidade que o HD DVD e suporta 25 GB com camada simples e 50 GB com camada </a:t>
            </a:r>
            <a:r>
              <a:rPr lang="pt-BR" dirty="0" smtClean="0"/>
              <a:t>dupla</a:t>
            </a:r>
          </a:p>
          <a:p>
            <a:r>
              <a:rPr lang="pt-BR" dirty="0" smtClean="0"/>
              <a:t>Também </a:t>
            </a:r>
            <a:r>
              <a:rPr lang="pt-BR" dirty="0"/>
              <a:t>utiliza o laser </a:t>
            </a:r>
            <a:r>
              <a:rPr lang="pt-BR" dirty="0" smtClean="0"/>
              <a:t>azul (daí </a:t>
            </a:r>
            <a:r>
              <a:rPr lang="pt-BR" dirty="0"/>
              <a:t>seu </a:t>
            </a:r>
            <a:r>
              <a:rPr lang="pt-BR" dirty="0" smtClean="0"/>
              <a:t>nome)</a:t>
            </a:r>
          </a:p>
          <a:p>
            <a:r>
              <a:rPr lang="pt-BR" dirty="0" smtClean="0"/>
              <a:t>É </a:t>
            </a:r>
            <a:r>
              <a:rPr lang="pt-BR" dirty="0"/>
              <a:t>bastante sensível e no princípio ia dentro de uma carcaça de plástico.</a:t>
            </a:r>
          </a:p>
          <a:p>
            <a:r>
              <a:rPr lang="pt-BR" dirty="0" smtClean="0"/>
              <a:t>TDK criou </a:t>
            </a:r>
            <a:r>
              <a:rPr lang="pt-BR" dirty="0"/>
              <a:t>um disco </a:t>
            </a:r>
            <a:r>
              <a:rPr lang="pt-BR" dirty="0" err="1"/>
              <a:t>Blu-ray</a:t>
            </a:r>
            <a:r>
              <a:rPr lang="pt-BR" dirty="0"/>
              <a:t> experimental capaz de armazenar até 200 GB de informação em um único lado (seis camadas de 33 GB)</a:t>
            </a:r>
          </a:p>
          <a:p>
            <a:endParaRPr lang="pt-BR" dirty="0"/>
          </a:p>
        </p:txBody>
      </p:sp>
    </p:spTree>
    <p:extLst>
      <p:ext uri="{BB962C8B-B14F-4D97-AF65-F5344CB8AC3E}">
        <p14:creationId xmlns:p14="http://schemas.microsoft.com/office/powerpoint/2010/main" val="12252231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522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838846"/>
            <a:ext cx="5328592" cy="53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681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Disco Rígido -&gt; HD</a:t>
            </a:r>
            <a:endParaRPr lang="pt-BR" dirty="0"/>
          </a:p>
        </p:txBody>
      </p:sp>
      <p:sp>
        <p:nvSpPr>
          <p:cNvPr id="3" name="Espaço Reservado para Conteúdo 2"/>
          <p:cNvSpPr>
            <a:spLocks noGrp="1"/>
          </p:cNvSpPr>
          <p:nvPr>
            <p:ph idx="1"/>
          </p:nvPr>
        </p:nvSpPr>
        <p:spPr/>
        <p:txBody>
          <a:bodyPr/>
          <a:lstStyle/>
          <a:p>
            <a:r>
              <a:rPr lang="pt-BR" dirty="0" smtClean="0"/>
              <a:t>Hard disk -&gt; Utilizado para armazenar informações em grande quantidade</a:t>
            </a:r>
          </a:p>
          <a:p>
            <a:r>
              <a:rPr lang="pt-BR" dirty="0" smtClean="0"/>
              <a:t>Memória de massa</a:t>
            </a:r>
          </a:p>
          <a:p>
            <a:endParaRPr lang="pt-BR" dirty="0"/>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356992"/>
            <a:ext cx="3600400" cy="2293112"/>
          </a:xfrm>
          <a:prstGeom prst="rect">
            <a:avLst/>
          </a:prstGeom>
          <a:noFill/>
          <a:extLst>
            <a:ext uri="{909E8E84-426E-40DD-AFC4-6F175D3DCCD1}">
              <a14:hiddenFill xmlns:a14="http://schemas.microsoft.com/office/drawing/2010/main">
                <a:solidFill>
                  <a:srgbClr val="FFFFFF"/>
                </a:solidFill>
              </a14:hiddenFill>
            </a:ext>
          </a:extLst>
        </p:spPr>
      </p:pic>
      <p:pic>
        <p:nvPicPr>
          <p:cNvPr id="53251" name="Picture 3" descr="hard-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794805"/>
            <a:ext cx="4032448" cy="274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5190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542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260648"/>
            <a:ext cx="7632848" cy="5791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1547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29600" cy="5793507"/>
          </a:xfrm>
        </p:spPr>
        <p:txBody>
          <a:bodyPr>
            <a:normAutofit fontScale="85000" lnSpcReduction="10000"/>
          </a:bodyPr>
          <a:lstStyle/>
          <a:p>
            <a:pPr lvl="0"/>
            <a:r>
              <a:rPr lang="pt-BR" i="1" dirty="0"/>
              <a:t>Discos (Platters</a:t>
            </a:r>
            <a:r>
              <a:rPr lang="pt-BR" i="1" dirty="0" smtClean="0"/>
              <a:t>)-&gt;</a:t>
            </a:r>
            <a:r>
              <a:rPr lang="pt-BR" dirty="0" smtClean="0"/>
              <a:t> </a:t>
            </a:r>
            <a:r>
              <a:rPr lang="pt-BR" dirty="0"/>
              <a:t>meio magnético onde são gravados os </a:t>
            </a:r>
            <a:r>
              <a:rPr lang="pt-BR" dirty="0" smtClean="0"/>
              <a:t>dados</a:t>
            </a:r>
          </a:p>
          <a:p>
            <a:pPr lvl="0"/>
            <a:r>
              <a:rPr lang="pt-BR" dirty="0" smtClean="0"/>
              <a:t>Normalmente </a:t>
            </a:r>
            <a:r>
              <a:rPr lang="pt-BR" dirty="0"/>
              <a:t>são feitos de alumínio coberto por um material </a:t>
            </a:r>
            <a:r>
              <a:rPr lang="pt-BR" dirty="0" smtClean="0"/>
              <a:t>magnético</a:t>
            </a:r>
          </a:p>
          <a:p>
            <a:pPr lvl="0"/>
            <a:r>
              <a:rPr lang="pt-BR" dirty="0" smtClean="0"/>
              <a:t>Dentro </a:t>
            </a:r>
            <a:r>
              <a:rPr lang="pt-BR" dirty="0"/>
              <a:t>de um disco rígido </a:t>
            </a:r>
            <a:r>
              <a:rPr lang="pt-BR" dirty="0" smtClean="0"/>
              <a:t>podemos encontrar de um a quatro </a:t>
            </a:r>
            <a:r>
              <a:rPr lang="pt-BR" dirty="0"/>
              <a:t>discos </a:t>
            </a:r>
            <a:r>
              <a:rPr lang="pt-BR" dirty="0" smtClean="0"/>
              <a:t>magnéticos, e em  </a:t>
            </a:r>
            <a:r>
              <a:rPr lang="pt-BR" dirty="0"/>
              <a:t>alguns modelos de alta </a:t>
            </a:r>
            <a:r>
              <a:rPr lang="pt-BR" dirty="0" smtClean="0"/>
              <a:t>capacidade, até </a:t>
            </a:r>
            <a:r>
              <a:rPr lang="pt-BR" dirty="0"/>
              <a:t>8 discos em seu </a:t>
            </a:r>
            <a:r>
              <a:rPr lang="pt-BR" dirty="0" smtClean="0"/>
              <a:t>interior</a:t>
            </a:r>
            <a:endParaRPr lang="pt-BR" dirty="0"/>
          </a:p>
          <a:p>
            <a:endParaRPr lang="pt-BR" dirty="0"/>
          </a:p>
          <a:p>
            <a:pPr lvl="0"/>
            <a:r>
              <a:rPr lang="pt-BR" i="1" dirty="0"/>
              <a:t>Braço</a:t>
            </a:r>
            <a:endParaRPr lang="pt-BR" dirty="0"/>
          </a:p>
          <a:p>
            <a:r>
              <a:rPr lang="pt-BR" dirty="0"/>
              <a:t>O braço é um dispositivo mecânico que serve para movimentar as cabeças de leitura e gravação ao longo da superfície do disco. Possui várias ramificações para que cada uma das cabeças possa ter acesso à superfície magnética</a:t>
            </a:r>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288" y="2704916"/>
            <a:ext cx="1799842" cy="151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6604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29600" cy="5793507"/>
          </a:xfrm>
        </p:spPr>
        <p:txBody>
          <a:bodyPr>
            <a:normAutofit/>
          </a:bodyPr>
          <a:lstStyle/>
          <a:p>
            <a:pPr lvl="0"/>
            <a:r>
              <a:rPr lang="pt-BR" i="1" dirty="0"/>
              <a:t>Cabeças</a:t>
            </a:r>
            <a:endParaRPr lang="pt-BR" dirty="0"/>
          </a:p>
          <a:p>
            <a:r>
              <a:rPr lang="pt-BR" sz="2800" dirty="0"/>
              <a:t>Dentro de um disco rígido, encontramos vários discos, sendo que cada um deles possui duas faces ou “lados”(cada face é uma superfície magnética). Para cada face, existe uma cabeça correspondente. O braço mecânico movimenta as cabeças para que cada uma acesse qualquer ponto da sua superfície magnética</a:t>
            </a:r>
          </a:p>
        </p:txBody>
      </p:sp>
      <p:pic>
        <p:nvPicPr>
          <p:cNvPr id="56323" name="Picture 3" descr="http://www.laercio.com.br/cursos_web/MONTAGEM-2001/mont-08/hard-05.jpg"/>
          <p:cNvPicPr>
            <a:picLocks noChangeAspect="1" noChangeArrowheads="1"/>
          </p:cNvPicPr>
          <p:nvPr/>
        </p:nvPicPr>
        <p:blipFill>
          <a:blip r:embed="rId2" r:link="rId3">
            <a:extLst>
              <a:ext uri="{28A0092B-C50C-407E-A947-70E740481C1C}">
                <a14:useLocalDpi xmlns:a14="http://schemas.microsoft.com/office/drawing/2010/main" val="0"/>
              </a:ext>
            </a:extLst>
          </a:blip>
          <a:srcRect l="43036" t="746" r="10277" b="2507"/>
          <a:stretch>
            <a:fillRect/>
          </a:stretch>
        </p:blipFill>
        <p:spPr bwMode="auto">
          <a:xfrm>
            <a:off x="3131840" y="3573015"/>
            <a:ext cx="3312368" cy="25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96289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573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2060848"/>
            <a:ext cx="8208080" cy="288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642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5536" y="260648"/>
            <a:ext cx="8229600" cy="864096"/>
          </a:xfrm>
        </p:spPr>
        <p:txBody>
          <a:bodyPr>
            <a:normAutofit/>
          </a:bodyPr>
          <a:lstStyle/>
          <a:p>
            <a:r>
              <a:rPr lang="pt-BR" dirty="0" smtClean="0"/>
              <a:t>O PC e seu funcionamento</a:t>
            </a:r>
            <a:endParaRPr lang="pt-BR" dirty="0"/>
          </a:p>
        </p:txBody>
      </p:sp>
      <p:sp>
        <p:nvSpPr>
          <p:cNvPr id="3" name="Espaço Reservado para Conteúdo 2"/>
          <p:cNvSpPr>
            <a:spLocks noGrp="1"/>
          </p:cNvSpPr>
          <p:nvPr>
            <p:ph idx="1"/>
          </p:nvPr>
        </p:nvSpPr>
        <p:spPr>
          <a:xfrm>
            <a:off x="457200" y="1124744"/>
            <a:ext cx="8229600" cy="5001419"/>
          </a:xfrm>
        </p:spPr>
        <p:txBody>
          <a:bodyPr>
            <a:normAutofit fontScale="70000" lnSpcReduction="20000"/>
          </a:bodyPr>
          <a:lstStyle/>
          <a:p>
            <a:r>
              <a:rPr lang="pt-BR" dirty="0" smtClean="0"/>
              <a:t>Computadores </a:t>
            </a:r>
            <a:r>
              <a:rPr lang="pt-BR" dirty="0"/>
              <a:t>trabalham com </a:t>
            </a:r>
            <a:r>
              <a:rPr lang="pt-BR" dirty="0" smtClean="0"/>
              <a:t>programas</a:t>
            </a:r>
          </a:p>
          <a:p>
            <a:r>
              <a:rPr lang="pt-BR" dirty="0" smtClean="0"/>
              <a:t>Programas </a:t>
            </a:r>
            <a:r>
              <a:rPr lang="pt-BR" dirty="0"/>
              <a:t>são baseados em linguagens de </a:t>
            </a:r>
            <a:r>
              <a:rPr lang="pt-BR" dirty="0" smtClean="0"/>
              <a:t>computador</a:t>
            </a:r>
          </a:p>
          <a:p>
            <a:r>
              <a:rPr lang="pt-BR" dirty="0" smtClean="0"/>
              <a:t>Formados por um sistema </a:t>
            </a:r>
            <a:r>
              <a:rPr lang="pt-BR" dirty="0"/>
              <a:t>conhecido apenas pelos computadores que é o sistema </a:t>
            </a:r>
            <a:r>
              <a:rPr lang="pt-BR" dirty="0" smtClean="0"/>
              <a:t>binário</a:t>
            </a:r>
          </a:p>
          <a:p>
            <a:r>
              <a:rPr lang="pt-BR" dirty="0" smtClean="0"/>
              <a:t>O </a:t>
            </a:r>
            <a:r>
              <a:rPr lang="pt-BR" dirty="0"/>
              <a:t>sistema binário é formado pois dois sinais, o bit 1 e o bit </a:t>
            </a:r>
            <a:r>
              <a:rPr lang="pt-BR" dirty="0" smtClean="0"/>
              <a:t>0</a:t>
            </a:r>
          </a:p>
          <a:p>
            <a:r>
              <a:rPr lang="pt-BR" dirty="0" smtClean="0"/>
              <a:t>Quando </a:t>
            </a:r>
            <a:r>
              <a:rPr lang="pt-BR" dirty="0"/>
              <a:t>agrupamos bits, formamos os bytes (oito bits formam um byte</a:t>
            </a:r>
            <a:r>
              <a:rPr lang="pt-BR" dirty="0" smtClean="0"/>
              <a:t>)</a:t>
            </a:r>
          </a:p>
          <a:p>
            <a:r>
              <a:rPr lang="pt-BR" dirty="0" smtClean="0"/>
              <a:t>A </a:t>
            </a:r>
            <a:r>
              <a:rPr lang="pt-BR" dirty="0"/>
              <a:t>partir dos bytes podemos formar as palavras ou conjuntos de </a:t>
            </a:r>
            <a:r>
              <a:rPr lang="pt-BR" dirty="0" smtClean="0"/>
              <a:t>números</a:t>
            </a:r>
          </a:p>
          <a:p>
            <a:r>
              <a:rPr lang="pt-BR" dirty="0" smtClean="0"/>
              <a:t>Os </a:t>
            </a:r>
            <a:r>
              <a:rPr lang="pt-BR" dirty="0"/>
              <a:t>bits 0 e </a:t>
            </a:r>
            <a:r>
              <a:rPr lang="pt-BR" dirty="0" smtClean="0"/>
              <a:t>1 </a:t>
            </a:r>
            <a:r>
              <a:rPr lang="pt-BR" dirty="0"/>
              <a:t>são representados dentro do computador como sinais elétricos; para os bit 0 o valor é nulo, </a:t>
            </a:r>
            <a:r>
              <a:rPr lang="pt-BR" dirty="0" smtClean="0"/>
              <a:t>sem </a:t>
            </a:r>
            <a:r>
              <a:rPr lang="pt-BR" dirty="0"/>
              <a:t>voltagem; já para o bit 1 a voltagem correspondente normalmente é 5 </a:t>
            </a:r>
            <a:r>
              <a:rPr lang="pt-BR" dirty="0" smtClean="0"/>
              <a:t>V</a:t>
            </a:r>
          </a:p>
          <a:p>
            <a:r>
              <a:rPr lang="pt-BR" dirty="0" smtClean="0"/>
              <a:t>É possível o agrupamento de bytes, com medidas para </a:t>
            </a:r>
            <a:r>
              <a:rPr lang="pt-BR" dirty="0"/>
              <a:t>ajudar a compreender e “contabilizar” a quantidade de </a:t>
            </a:r>
            <a:r>
              <a:rPr lang="pt-BR" dirty="0" smtClean="0"/>
              <a:t>informação.</a:t>
            </a:r>
          </a:p>
          <a:p>
            <a:endParaRPr lang="pt-BR" dirty="0"/>
          </a:p>
        </p:txBody>
      </p:sp>
    </p:spTree>
    <p:extLst>
      <p:ext uri="{BB962C8B-B14F-4D97-AF65-F5344CB8AC3E}">
        <p14:creationId xmlns:p14="http://schemas.microsoft.com/office/powerpoint/2010/main" val="8997730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404664"/>
            <a:ext cx="8229600" cy="5721499"/>
          </a:xfrm>
        </p:spPr>
        <p:txBody>
          <a:bodyPr/>
          <a:lstStyle/>
          <a:p>
            <a:pPr lvl="0"/>
            <a:r>
              <a:rPr lang="pt-BR" i="1" dirty="0"/>
              <a:t>Superfície</a:t>
            </a:r>
            <a:endParaRPr lang="pt-BR" dirty="0"/>
          </a:p>
          <a:p>
            <a:r>
              <a:rPr lang="pt-BR" dirty="0"/>
              <a:t>Cada face de um disco é uma superfície magnética, usada para gravação e leitura de dados</a:t>
            </a:r>
            <a:r>
              <a:rPr lang="pt-BR" dirty="0" smtClean="0"/>
              <a:t>.</a:t>
            </a:r>
          </a:p>
          <a:p>
            <a:endParaRPr lang="pt-BR" dirty="0"/>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860825"/>
            <a:ext cx="7272808" cy="2727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6985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29600" cy="5793507"/>
          </a:xfrm>
        </p:spPr>
        <p:txBody>
          <a:bodyPr>
            <a:normAutofit fontScale="85000" lnSpcReduction="20000"/>
          </a:bodyPr>
          <a:lstStyle/>
          <a:p>
            <a:pPr lvl="0"/>
            <a:r>
              <a:rPr lang="pt-BR" i="1" dirty="0" smtClean="0"/>
              <a:t>Trilhas -&gt; D</a:t>
            </a:r>
            <a:r>
              <a:rPr lang="pt-BR" dirty="0" smtClean="0"/>
              <a:t>ivisão magnética -&gt; círculos </a:t>
            </a:r>
            <a:r>
              <a:rPr lang="pt-BR" dirty="0"/>
              <a:t>concêntricos, igualmente </a:t>
            </a:r>
            <a:r>
              <a:rPr lang="pt-BR" dirty="0" smtClean="0"/>
              <a:t>espaçados</a:t>
            </a:r>
          </a:p>
          <a:p>
            <a:pPr lvl="0"/>
            <a:r>
              <a:rPr lang="pt-BR" dirty="0" smtClean="0"/>
              <a:t>A cabeça </a:t>
            </a:r>
            <a:r>
              <a:rPr lang="pt-BR" dirty="0"/>
              <a:t>correspondente deve antes ser posicionada sobre a trilha desejada para que seus dados possam ser lidos ou gravados. Os discos rígidos modernos possuem, em cada superfície, milhares de trilhas, em geral entre 1000 e 5000.</a:t>
            </a:r>
          </a:p>
          <a:p>
            <a:endParaRPr lang="pt-BR" dirty="0"/>
          </a:p>
          <a:p>
            <a:pPr lvl="0"/>
            <a:r>
              <a:rPr lang="pt-BR" i="1" dirty="0"/>
              <a:t>Setores</a:t>
            </a:r>
            <a:endParaRPr lang="pt-BR" dirty="0"/>
          </a:p>
          <a:p>
            <a:r>
              <a:rPr lang="pt-BR" dirty="0"/>
              <a:t>Assim como cada face de um disco é magneticamente dividida em trilhas, cada trilha é magneticamente dividida em setores. Os discos atuais possuem milhares de trilhas. Os primeiros discos rígidos fabricados possuíam 17 setores em cada trilha. Discos rígidos modernos possuem entre 50 e 200 setores por trilha.</a:t>
            </a:r>
          </a:p>
          <a:p>
            <a:endParaRPr lang="pt-BR" dirty="0"/>
          </a:p>
        </p:txBody>
      </p:sp>
    </p:spTree>
    <p:extLst>
      <p:ext uri="{BB962C8B-B14F-4D97-AF65-F5344CB8AC3E}">
        <p14:creationId xmlns:p14="http://schemas.microsoft.com/office/powerpoint/2010/main" val="34478218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593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393123"/>
            <a:ext cx="6624736" cy="570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1494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29600" cy="5793507"/>
          </a:xfrm>
        </p:spPr>
        <p:txBody>
          <a:bodyPr>
            <a:normAutofit fontScale="85000" lnSpcReduction="20000"/>
          </a:bodyPr>
          <a:lstStyle/>
          <a:p>
            <a:pPr lvl="0"/>
            <a:r>
              <a:rPr lang="pt-BR" i="1" dirty="0" smtClean="0"/>
              <a:t>Cilindros -&gt; </a:t>
            </a:r>
            <a:r>
              <a:rPr lang="pt-BR" dirty="0" smtClean="0"/>
              <a:t>grupo </a:t>
            </a:r>
            <a:r>
              <a:rPr lang="pt-BR" dirty="0"/>
              <a:t>de trilhas de mesmo número, em superfícies </a:t>
            </a:r>
            <a:r>
              <a:rPr lang="pt-BR" dirty="0" smtClean="0"/>
              <a:t>diferentes</a:t>
            </a:r>
          </a:p>
          <a:p>
            <a:pPr lvl="0"/>
            <a:r>
              <a:rPr lang="pt-BR" dirty="0" smtClean="0"/>
              <a:t>ligação </a:t>
            </a:r>
            <a:r>
              <a:rPr lang="pt-BR" dirty="0"/>
              <a:t>imaginária de </a:t>
            </a:r>
            <a:r>
              <a:rPr lang="pt-BR" dirty="0" smtClean="0"/>
              <a:t>todas as trilhas nas superfícies</a:t>
            </a:r>
          </a:p>
          <a:p>
            <a:pPr lvl="0"/>
            <a:r>
              <a:rPr lang="pt-BR" dirty="0" smtClean="0"/>
              <a:t>Relacionamos </a:t>
            </a:r>
            <a:r>
              <a:rPr lang="pt-BR" dirty="0"/>
              <a:t>então o número de trilhas ao número de cilindros.</a:t>
            </a:r>
          </a:p>
          <a:p>
            <a:r>
              <a:rPr lang="pt-BR" dirty="0" smtClean="0"/>
              <a:t>O </a:t>
            </a:r>
            <a:r>
              <a:rPr lang="pt-BR" dirty="0"/>
              <a:t>cilindro nada mais é do que o conjunto de trilhas com o mesmo número nos vários </a:t>
            </a:r>
            <a:r>
              <a:rPr lang="pt-BR" dirty="0" smtClean="0"/>
              <a:t>discos</a:t>
            </a:r>
          </a:p>
          <a:p>
            <a:r>
              <a:rPr lang="pt-BR" dirty="0" smtClean="0"/>
              <a:t>Exemplo: o </a:t>
            </a:r>
            <a:r>
              <a:rPr lang="pt-BR" dirty="0"/>
              <a:t>cilindro 1 é formado pela trilha 1 de cada face de disco, o cilindro 2 é formado pela trilha 2 de cada face, e assim por diante.</a:t>
            </a:r>
          </a:p>
          <a:p>
            <a:r>
              <a:rPr lang="pt-BR" dirty="0" smtClean="0"/>
              <a:t>Importante -&gt; lembrar </a:t>
            </a:r>
            <a:r>
              <a:rPr lang="pt-BR" dirty="0"/>
              <a:t>que ao posicionar a cabeça de leitura em determinada trilha, estamos posicionando todas as cabeças na mesma trilha de todas as superfícies, e a leitura, escrita ou gravação pode acontecer em todas elas, dependendo é claro da quantidade de dados.</a:t>
            </a:r>
          </a:p>
        </p:txBody>
      </p:sp>
    </p:spTree>
    <p:extLst>
      <p:ext uri="{BB962C8B-B14F-4D97-AF65-F5344CB8AC3E}">
        <p14:creationId xmlns:p14="http://schemas.microsoft.com/office/powerpoint/2010/main" val="42503118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604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620688"/>
            <a:ext cx="7274189" cy="4896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0479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29600" cy="5793507"/>
          </a:xfrm>
        </p:spPr>
        <p:txBody>
          <a:bodyPr>
            <a:normAutofit/>
          </a:bodyPr>
          <a:lstStyle/>
          <a:p>
            <a:r>
              <a:rPr lang="pt-BR" sz="2800" dirty="0"/>
              <a:t>Os </a:t>
            </a:r>
            <a:r>
              <a:rPr lang="pt-BR" sz="2800" dirty="0" err="1"/>
              <a:t>HD´s</a:t>
            </a:r>
            <a:r>
              <a:rPr lang="pt-BR" sz="2800" dirty="0"/>
              <a:t> mais antigos utilizavam motores de 3.600 rotações por minuto, enquanto que atualmente são utilizados motores de 5.400, 7.200 ou 10.000 RPM. </a:t>
            </a:r>
            <a:endParaRPr lang="pt-BR" sz="2800" dirty="0" smtClean="0"/>
          </a:p>
          <a:p>
            <a:r>
              <a:rPr lang="pt-BR" sz="2800" dirty="0" smtClean="0"/>
              <a:t>Embora </a:t>
            </a:r>
            <a:r>
              <a:rPr lang="pt-BR" sz="2800" dirty="0"/>
              <a:t>não seja o único, a velocidade de rotação é um o fator que influencia mais </a:t>
            </a:r>
            <a:r>
              <a:rPr lang="pt-BR" sz="2800" dirty="0" smtClean="0"/>
              <a:t>diretamente </a:t>
            </a:r>
            <a:r>
              <a:rPr lang="pt-BR" sz="2800" dirty="0"/>
              <a:t>no </a:t>
            </a:r>
            <a:r>
              <a:rPr lang="pt-BR" sz="2800" dirty="0" smtClean="0"/>
              <a:t>desempenho</a:t>
            </a:r>
          </a:p>
          <a:p>
            <a:r>
              <a:rPr lang="pt-BR" sz="2800" dirty="0"/>
              <a:t>A velocidade de um disco </a:t>
            </a:r>
            <a:endParaRPr lang="pt-BR" sz="2800" dirty="0" smtClean="0"/>
          </a:p>
          <a:p>
            <a:pPr marL="0" indent="0">
              <a:buNone/>
            </a:pPr>
            <a:r>
              <a:rPr lang="pt-BR" sz="2800" dirty="0" smtClean="0"/>
              <a:t>rígido depende de três fatores:</a:t>
            </a:r>
          </a:p>
          <a:p>
            <a:pPr lvl="0"/>
            <a:r>
              <a:rPr lang="pt-BR" sz="2800" i="1" dirty="0" smtClean="0"/>
              <a:t>Tempo </a:t>
            </a:r>
            <a:r>
              <a:rPr lang="pt-BR" sz="2800" i="1" dirty="0"/>
              <a:t>de acesso</a:t>
            </a:r>
            <a:endParaRPr lang="pt-BR" sz="2800" dirty="0"/>
          </a:p>
          <a:p>
            <a:pPr lvl="0"/>
            <a:r>
              <a:rPr lang="pt-BR" sz="2800" i="1" dirty="0"/>
              <a:t>Taxa de transferência interna</a:t>
            </a:r>
            <a:endParaRPr lang="pt-BR" sz="2800" dirty="0"/>
          </a:p>
          <a:p>
            <a:pPr lvl="0"/>
            <a:r>
              <a:rPr lang="pt-BR" sz="2800" i="1" dirty="0"/>
              <a:t>Taxa de transferência externa</a:t>
            </a:r>
            <a:endParaRPr lang="pt-BR" sz="2800" dirty="0"/>
          </a:p>
          <a:p>
            <a:endParaRPr lang="pt-BR" sz="2800" dirty="0"/>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2653745"/>
            <a:ext cx="3289704" cy="2477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5837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624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620688"/>
            <a:ext cx="6732060" cy="5069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4623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634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5" y="332656"/>
            <a:ext cx="5161959" cy="2347493"/>
          </a:xfrm>
          <a:prstGeom prst="rect">
            <a:avLst/>
          </a:prstGeom>
          <a:noFill/>
          <a:extLst>
            <a:ext uri="{909E8E84-426E-40DD-AFC4-6F175D3DCCD1}">
              <a14:hiddenFill xmlns:a14="http://schemas.microsoft.com/office/drawing/2010/main">
                <a:solidFill>
                  <a:srgbClr val="FFFFFF"/>
                </a:solidFill>
              </a14:hiddenFill>
            </a:ext>
          </a:extLst>
        </p:spPr>
      </p:pic>
      <p:pic>
        <p:nvPicPr>
          <p:cNvPr id="63491" name="Picture 3" descr="http://www.gdhpress.com.br/hardware/leia/cap5-2_html_3d464c50.jpg"/>
          <p:cNvPicPr>
            <a:picLocks noChangeAspect="1" noChangeArrowheads="1"/>
          </p:cNvPicPr>
          <p:nvPr/>
        </p:nvPicPr>
        <p:blipFill>
          <a:blip r:embed="rId3" r:link="rId4">
            <a:extLst>
              <a:ext uri="{28A0092B-C50C-407E-A947-70E740481C1C}">
                <a14:useLocalDpi xmlns:a14="http://schemas.microsoft.com/office/drawing/2010/main" val="0"/>
              </a:ext>
            </a:extLst>
          </a:blip>
          <a:srcRect l="17542" t="15018" r="22417" b="26649"/>
          <a:stretch>
            <a:fillRect/>
          </a:stretch>
        </p:blipFill>
        <p:spPr bwMode="auto">
          <a:xfrm>
            <a:off x="5370984" y="188640"/>
            <a:ext cx="3456384" cy="2520280"/>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http://www.gdhpress.com.br/hardware/leia/cap5-2_html_11994a45.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60834" y="2924944"/>
            <a:ext cx="6171406" cy="357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3877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645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36304" y="764704"/>
            <a:ext cx="4883530" cy="4680520"/>
          </a:xfrm>
          <a:prstGeom prst="rect">
            <a:avLst/>
          </a:prstGeom>
          <a:noFill/>
          <a:extLst>
            <a:ext uri="{909E8E84-426E-40DD-AFC4-6F175D3DCCD1}">
              <a14:hiddenFill xmlns:a14="http://schemas.microsoft.com/office/drawing/2010/main">
                <a:solidFill>
                  <a:srgbClr val="FFFFFF"/>
                </a:solidFill>
              </a14:hiddenFill>
            </a:ext>
          </a:extLst>
        </p:spPr>
      </p:pic>
      <p:pic>
        <p:nvPicPr>
          <p:cNvPr id="64515" name="Picture 3" descr="http://www.gdhpress.com.br/hardware/leia/cap5-4_html_m38b105ac.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95536" y="1959985"/>
            <a:ext cx="3443000" cy="2765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3517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65538" name="Picture 2" descr="http://www.gdhpress.com.br/hardware/leia/cap5-6_html_45c5d5d3.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259632" y="404664"/>
            <a:ext cx="5258530" cy="604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607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850106"/>
          </a:xfrm>
        </p:spPr>
        <p:txBody>
          <a:bodyPr/>
          <a:lstStyle/>
          <a:p>
            <a:r>
              <a:rPr lang="pt-BR" dirty="0" smtClean="0"/>
              <a:t>O Fluxo de funcionamento</a:t>
            </a:r>
            <a:endParaRPr lang="pt-BR" dirty="0"/>
          </a:p>
        </p:txBody>
      </p:sp>
      <p:sp>
        <p:nvSpPr>
          <p:cNvPr id="3" name="Espaço Reservado para Conteúdo 2"/>
          <p:cNvSpPr>
            <a:spLocks noGrp="1"/>
          </p:cNvSpPr>
          <p:nvPr>
            <p:ph idx="1"/>
          </p:nvPr>
        </p:nvSpPr>
        <p:spPr>
          <a:xfrm>
            <a:off x="457200" y="1052736"/>
            <a:ext cx="8229600" cy="5073427"/>
          </a:xfrm>
        </p:spPr>
        <p:txBody>
          <a:bodyPr>
            <a:normAutofit fontScale="70000" lnSpcReduction="20000"/>
          </a:bodyPr>
          <a:lstStyle/>
          <a:p>
            <a:r>
              <a:rPr lang="pt-BR" dirty="0" smtClean="0"/>
              <a:t>Informações e energia elétrica estão em constante fluxo em um PC</a:t>
            </a:r>
          </a:p>
          <a:p>
            <a:r>
              <a:rPr lang="pt-BR" dirty="0" smtClean="0"/>
              <a:t>Todos os vários dispositivos dentro da unidade de sistema ligados uns aos outros</a:t>
            </a:r>
          </a:p>
          <a:p>
            <a:r>
              <a:rPr lang="pt-BR" dirty="0" smtClean="0"/>
              <a:t>Comunicam-se entre si</a:t>
            </a:r>
          </a:p>
          <a:p>
            <a:pPr lvl="0"/>
            <a:r>
              <a:rPr lang="pt-BR" i="1" dirty="0" smtClean="0"/>
              <a:t>Instruções de inicialização (boot)</a:t>
            </a:r>
            <a:r>
              <a:rPr lang="pt-BR" dirty="0" smtClean="0"/>
              <a:t> - armazenadas na ROM </a:t>
            </a:r>
          </a:p>
          <a:p>
            <a:pPr lvl="0"/>
            <a:r>
              <a:rPr lang="pt-BR" i="1" dirty="0" smtClean="0"/>
              <a:t>Aplicativos de software </a:t>
            </a:r>
            <a:r>
              <a:rPr lang="pt-BR" dirty="0" smtClean="0"/>
              <a:t>- armazenados na RAM depois de serem carregados </a:t>
            </a:r>
          </a:p>
          <a:p>
            <a:pPr lvl="0"/>
            <a:r>
              <a:rPr lang="pt-BR" i="1" dirty="0" smtClean="0"/>
              <a:t>RAM</a:t>
            </a:r>
            <a:r>
              <a:rPr lang="pt-BR" dirty="0" smtClean="0"/>
              <a:t> e </a:t>
            </a:r>
            <a:r>
              <a:rPr lang="pt-BR" i="1" dirty="0" smtClean="0"/>
              <a:t>ROM</a:t>
            </a:r>
            <a:r>
              <a:rPr lang="pt-BR" dirty="0" smtClean="0"/>
              <a:t> - constantemente em comunicação com a CPU através do barramento  </a:t>
            </a:r>
          </a:p>
          <a:p>
            <a:pPr lvl="0"/>
            <a:r>
              <a:rPr lang="pt-BR" i="1" dirty="0" smtClean="0"/>
              <a:t>Informações sobre o aplicativo</a:t>
            </a:r>
            <a:r>
              <a:rPr lang="pt-BR" dirty="0" smtClean="0"/>
              <a:t> - armazenadas na RAM enquanto os aplicativos estão sendo usados </a:t>
            </a:r>
          </a:p>
          <a:p>
            <a:pPr lvl="0"/>
            <a:r>
              <a:rPr lang="pt-BR" i="1" dirty="0" smtClean="0"/>
              <a:t>Informações salvas</a:t>
            </a:r>
            <a:r>
              <a:rPr lang="pt-BR" dirty="0" smtClean="0"/>
              <a:t> - movem-se da RAM para alguma forma de dispositivo de armazenamento </a:t>
            </a:r>
          </a:p>
          <a:p>
            <a:pPr lvl="0"/>
            <a:r>
              <a:rPr lang="pt-BR" i="1" dirty="0" smtClean="0"/>
              <a:t>Informações exportadas</a:t>
            </a:r>
            <a:r>
              <a:rPr lang="pt-BR" dirty="0" smtClean="0"/>
              <a:t> - movem-se da RAM e da CPU, através do barramento e dos slots de expansão, para a impressora, para a placa de vídeo, para a placa de som ou para a placa de rede</a:t>
            </a:r>
          </a:p>
          <a:p>
            <a:endParaRPr lang="pt-BR" dirty="0"/>
          </a:p>
        </p:txBody>
      </p:sp>
    </p:spTree>
    <p:extLst>
      <p:ext uri="{BB962C8B-B14F-4D97-AF65-F5344CB8AC3E}">
        <p14:creationId xmlns:p14="http://schemas.microsoft.com/office/powerpoint/2010/main" val="2959211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395536" y="980728"/>
            <a:ext cx="8291264" cy="5145435"/>
          </a:xfrm>
        </p:spPr>
        <p:txBody>
          <a:bodyPr>
            <a:normAutofit fontScale="55000" lnSpcReduction="20000"/>
          </a:bodyPr>
          <a:lstStyle/>
          <a:p>
            <a:r>
              <a:rPr lang="pt-BR" dirty="0"/>
              <a:t>Quando programamos no CMOS Setup, o número de cabeças, cilindros e setores de um disco rígido, esses parâmetros são chamados de geometria lógica do disco rígido, e não correspondem ao que realmente existe no seu interior</a:t>
            </a:r>
            <a:r>
              <a:rPr lang="pt-BR" dirty="0" smtClean="0"/>
              <a:t>.</a:t>
            </a:r>
          </a:p>
          <a:p>
            <a:r>
              <a:rPr lang="pt-BR" dirty="0" smtClean="0"/>
              <a:t>Digamos </a:t>
            </a:r>
            <a:r>
              <a:rPr lang="pt-BR" dirty="0"/>
              <a:t>que um certo disco rígido tenha no CMOS Setup, os seguintes parâmetros:</a:t>
            </a:r>
          </a:p>
          <a:p>
            <a:r>
              <a:rPr lang="pt-BR" dirty="0"/>
              <a:t> - 2180 cilindros</a:t>
            </a:r>
          </a:p>
          <a:p>
            <a:r>
              <a:rPr lang="pt-BR" dirty="0"/>
              <a:t> - 255 cabeças</a:t>
            </a:r>
          </a:p>
          <a:p>
            <a:r>
              <a:rPr lang="pt-BR" dirty="0"/>
              <a:t> - 63 setores</a:t>
            </a:r>
          </a:p>
          <a:p>
            <a:r>
              <a:rPr lang="pt-BR" dirty="0" smtClean="0"/>
              <a:t>A </a:t>
            </a:r>
            <a:r>
              <a:rPr lang="pt-BR" dirty="0"/>
              <a:t>capacidade de qualquer disco rígido é obtida multiplicando o número de cilindros pelo número de cabeças pelo número de setores por 512, já que são 512 bytes por setor. Portanto a capacidade é dada por:</a:t>
            </a:r>
          </a:p>
          <a:p>
            <a:r>
              <a:rPr lang="pt-BR" i="1" dirty="0"/>
              <a:t> </a:t>
            </a:r>
            <a:endParaRPr lang="pt-BR" dirty="0"/>
          </a:p>
          <a:p>
            <a:r>
              <a:rPr lang="pt-BR" i="1" dirty="0"/>
              <a:t>Cilindros x cabeças x setores x 512</a:t>
            </a:r>
            <a:endParaRPr lang="pt-BR" dirty="0"/>
          </a:p>
          <a:p>
            <a:r>
              <a:rPr lang="pt-BR" dirty="0"/>
              <a:t> </a:t>
            </a:r>
          </a:p>
          <a:p>
            <a:r>
              <a:rPr lang="pt-BR" dirty="0" smtClean="0"/>
              <a:t>Exemplo</a:t>
            </a:r>
            <a:r>
              <a:rPr lang="pt-BR" dirty="0"/>
              <a:t>:</a:t>
            </a:r>
          </a:p>
          <a:p>
            <a:r>
              <a:rPr lang="pt-BR" dirty="0"/>
              <a:t> 2180 (cilindros) x 255 (cabeças) x 63 (setores) x 512 bytes = 17.931.110.400 bytes; </a:t>
            </a:r>
            <a:r>
              <a:rPr lang="pt-BR" dirty="0" smtClean="0"/>
              <a:t>ou 17510850 </a:t>
            </a:r>
            <a:r>
              <a:rPr lang="pt-BR" dirty="0" err="1"/>
              <a:t>Kilobytes</a:t>
            </a:r>
            <a:r>
              <a:rPr lang="pt-BR" dirty="0"/>
              <a:t>, </a:t>
            </a:r>
            <a:r>
              <a:rPr lang="pt-BR" dirty="0" smtClean="0"/>
              <a:t>ou </a:t>
            </a:r>
            <a:r>
              <a:rPr lang="pt-BR" dirty="0"/>
              <a:t>17100,44 megabytes, e por fim, 16,70 gigabytes.</a:t>
            </a:r>
          </a:p>
          <a:p>
            <a:endParaRPr lang="pt-BR" dirty="0" smtClean="0"/>
          </a:p>
          <a:p>
            <a:r>
              <a:rPr lang="pt-BR" dirty="0" smtClean="0"/>
              <a:t>Cuidado -&gt; tendência </a:t>
            </a:r>
            <a:r>
              <a:rPr lang="pt-BR" dirty="0"/>
              <a:t>de dizer que este HD tem a capacidade de 18 GB, mas ao fazer a conta de conversão, chegamos a 16 GB.</a:t>
            </a:r>
          </a:p>
          <a:p>
            <a:endParaRPr lang="pt-BR" dirty="0"/>
          </a:p>
        </p:txBody>
      </p:sp>
      <p:sp>
        <p:nvSpPr>
          <p:cNvPr id="4" name="Título 3"/>
          <p:cNvSpPr>
            <a:spLocks noGrp="1"/>
          </p:cNvSpPr>
          <p:nvPr>
            <p:ph type="title"/>
          </p:nvPr>
        </p:nvSpPr>
        <p:spPr>
          <a:xfrm>
            <a:off x="457200" y="274638"/>
            <a:ext cx="8229600" cy="634082"/>
          </a:xfrm>
        </p:spPr>
        <p:txBody>
          <a:bodyPr>
            <a:normAutofit fontScale="90000"/>
          </a:bodyPr>
          <a:lstStyle/>
          <a:p>
            <a:r>
              <a:rPr lang="pt-BR" dirty="0" smtClean="0"/>
              <a:t>Capacidade do HD</a:t>
            </a:r>
            <a:endParaRPr lang="pt-BR" dirty="0"/>
          </a:p>
        </p:txBody>
      </p:sp>
    </p:spTree>
    <p:extLst>
      <p:ext uri="{BB962C8B-B14F-4D97-AF65-F5344CB8AC3E}">
        <p14:creationId xmlns:p14="http://schemas.microsoft.com/office/powerpoint/2010/main" val="33482968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HD´s</a:t>
            </a:r>
            <a:r>
              <a:rPr lang="pt-BR" dirty="0" smtClean="0"/>
              <a:t> - SCSI</a:t>
            </a:r>
            <a:endParaRPr lang="pt-BR" dirty="0"/>
          </a:p>
        </p:txBody>
      </p:sp>
      <p:pic>
        <p:nvPicPr>
          <p:cNvPr id="665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556793"/>
            <a:ext cx="4176464" cy="2672440"/>
          </a:xfrm>
          <a:prstGeom prst="rect">
            <a:avLst/>
          </a:prstGeom>
          <a:noFill/>
          <a:extLst>
            <a:ext uri="{909E8E84-426E-40DD-AFC4-6F175D3DCCD1}">
              <a14:hiddenFill xmlns:a14="http://schemas.microsoft.com/office/drawing/2010/main">
                <a:solidFill>
                  <a:srgbClr val="FFFFFF"/>
                </a:solidFill>
              </a14:hiddenFill>
            </a:ext>
          </a:extLst>
        </p:spPr>
      </p:pic>
      <p:pic>
        <p:nvPicPr>
          <p:cNvPr id="66563" name="Picture 3" descr="http://www.laercio.com.br/cursos_web/MONTAGEM-2001/mont-08/hard-029.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39552" y="4221087"/>
            <a:ext cx="3600400" cy="2314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4" descr="http://www.laercio.com.br/cursos_web/MONTAGEM-2001/mont-08/hard-030.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4427984" y="2204863"/>
            <a:ext cx="4716016" cy="326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09024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137670472"/>
              </p:ext>
            </p:extLst>
          </p:nvPr>
        </p:nvGraphicFramePr>
        <p:xfrm>
          <a:off x="611559" y="1052736"/>
          <a:ext cx="7992889" cy="4968555"/>
        </p:xfrm>
        <a:graphic>
          <a:graphicData uri="http://schemas.openxmlformats.org/drawingml/2006/table">
            <a:tbl>
              <a:tblPr>
                <a:tableStyleId>{5C22544A-7EE6-4342-B048-85BDC9FD1C3A}</a:tableStyleId>
              </a:tblPr>
              <a:tblGrid>
                <a:gridCol w="2655442"/>
                <a:gridCol w="2641667"/>
                <a:gridCol w="2695780"/>
              </a:tblGrid>
              <a:tr h="1262397">
                <a:tc>
                  <a:txBody>
                    <a:bodyPr/>
                    <a:lstStyle/>
                    <a:p>
                      <a:pPr algn="just">
                        <a:lnSpc>
                          <a:spcPct val="150000"/>
                        </a:lnSpc>
                        <a:spcAft>
                          <a:spcPts val="0"/>
                        </a:spcAft>
                      </a:pPr>
                      <a:r>
                        <a:rPr lang="pt-BR" sz="1800" dirty="0">
                          <a:effectLst/>
                          <a:latin typeface="Arial Black" panose="020B0A04020102020204" pitchFamily="34" charset="0"/>
                        </a:rPr>
                        <a:t>Modelo</a:t>
                      </a:r>
                      <a:endParaRPr lang="pt-BR" sz="1800" dirty="0">
                        <a:effectLst/>
                        <a:latin typeface="Arial Black" panose="020B0A04020102020204" pitchFamily="34" charset="0"/>
                        <a:ea typeface="Times New Roman"/>
                      </a:endParaRPr>
                    </a:p>
                  </a:txBody>
                  <a:tcPr marL="8890" marR="8890" marT="8890" marB="8890" anchor="ctr"/>
                </a:tc>
                <a:tc>
                  <a:txBody>
                    <a:bodyPr/>
                    <a:lstStyle/>
                    <a:p>
                      <a:pPr algn="just">
                        <a:lnSpc>
                          <a:spcPct val="150000"/>
                        </a:lnSpc>
                        <a:spcAft>
                          <a:spcPts val="0"/>
                        </a:spcAft>
                      </a:pPr>
                      <a:r>
                        <a:rPr lang="pt-BR" sz="1800" dirty="0">
                          <a:effectLst/>
                          <a:latin typeface="Arial Black" panose="020B0A04020102020204" pitchFamily="34" charset="0"/>
                        </a:rPr>
                        <a:t>Controladora de 8 Bits (</a:t>
                      </a:r>
                      <a:r>
                        <a:rPr lang="pt-BR" sz="1800" dirty="0" err="1">
                          <a:effectLst/>
                          <a:latin typeface="Arial Black" panose="020B0A04020102020204" pitchFamily="34" charset="0"/>
                        </a:rPr>
                        <a:t>Narrow</a:t>
                      </a:r>
                      <a:r>
                        <a:rPr lang="pt-BR" sz="1800" dirty="0">
                          <a:effectLst/>
                          <a:latin typeface="Arial Black" panose="020B0A04020102020204" pitchFamily="34" charset="0"/>
                        </a:rPr>
                        <a:t> SCSI)</a:t>
                      </a:r>
                      <a:endParaRPr lang="pt-BR" sz="1800" dirty="0">
                        <a:effectLst/>
                        <a:latin typeface="Arial Black" panose="020B0A04020102020204" pitchFamily="34" charset="0"/>
                        <a:ea typeface="Times New Roman"/>
                      </a:endParaRPr>
                    </a:p>
                  </a:txBody>
                  <a:tcPr marL="8890" marR="8890" marT="8890" marB="8890"/>
                </a:tc>
                <a:tc>
                  <a:txBody>
                    <a:bodyPr/>
                    <a:lstStyle/>
                    <a:p>
                      <a:pPr algn="just">
                        <a:lnSpc>
                          <a:spcPct val="150000"/>
                        </a:lnSpc>
                        <a:spcAft>
                          <a:spcPts val="0"/>
                        </a:spcAft>
                      </a:pPr>
                      <a:r>
                        <a:rPr lang="pt-BR" sz="1800">
                          <a:effectLst/>
                          <a:latin typeface="Arial Black" panose="020B0A04020102020204" pitchFamily="34" charset="0"/>
                        </a:rPr>
                        <a:t>Controladora de 16 Bits (Wide SCSI)</a:t>
                      </a:r>
                      <a:endParaRPr lang="pt-BR" sz="1800">
                        <a:effectLst/>
                        <a:latin typeface="Arial Black" panose="020B0A04020102020204" pitchFamily="34" charset="0"/>
                        <a:ea typeface="Times New Roman"/>
                      </a:endParaRPr>
                    </a:p>
                  </a:txBody>
                  <a:tcPr marL="8890" marR="8890" marT="8890" marB="8890"/>
                </a:tc>
              </a:tr>
              <a:tr h="617693">
                <a:tc>
                  <a:txBody>
                    <a:bodyPr/>
                    <a:lstStyle/>
                    <a:p>
                      <a:pPr algn="just">
                        <a:lnSpc>
                          <a:spcPct val="150000"/>
                        </a:lnSpc>
                        <a:spcAft>
                          <a:spcPts val="0"/>
                        </a:spcAft>
                      </a:pPr>
                      <a:r>
                        <a:rPr lang="pt-BR" sz="1800" dirty="0">
                          <a:effectLst/>
                          <a:latin typeface="Arial Black" panose="020B0A04020102020204" pitchFamily="34" charset="0"/>
                        </a:rPr>
                        <a:t>SCSI 1</a:t>
                      </a:r>
                      <a:endParaRPr lang="pt-BR" sz="1800" dirty="0">
                        <a:effectLst/>
                        <a:latin typeface="Arial Black" panose="020B0A04020102020204" pitchFamily="34" charset="0"/>
                        <a:ea typeface="Times New Roman"/>
                      </a:endParaRPr>
                    </a:p>
                  </a:txBody>
                  <a:tcPr marL="8890" marR="8890" marT="8890" marB="8890"/>
                </a:tc>
                <a:tc>
                  <a:txBody>
                    <a:bodyPr/>
                    <a:lstStyle/>
                    <a:p>
                      <a:pPr algn="just">
                        <a:lnSpc>
                          <a:spcPct val="150000"/>
                        </a:lnSpc>
                        <a:spcAft>
                          <a:spcPts val="0"/>
                        </a:spcAft>
                      </a:pPr>
                      <a:r>
                        <a:rPr lang="pt-BR" sz="1800" dirty="0">
                          <a:effectLst/>
                          <a:latin typeface="Arial Black" panose="020B0A04020102020204" pitchFamily="34" charset="0"/>
                        </a:rPr>
                        <a:t>5 MB/s</a:t>
                      </a:r>
                      <a:endParaRPr lang="pt-BR" sz="1800" dirty="0">
                        <a:effectLst/>
                        <a:latin typeface="Arial Black" panose="020B0A04020102020204" pitchFamily="34" charset="0"/>
                        <a:ea typeface="Times New Roman"/>
                      </a:endParaRPr>
                    </a:p>
                  </a:txBody>
                  <a:tcPr marL="8890" marR="8890" marT="8890" marB="8890"/>
                </a:tc>
                <a:tc>
                  <a:txBody>
                    <a:bodyPr/>
                    <a:lstStyle/>
                    <a:p>
                      <a:pPr algn="just">
                        <a:lnSpc>
                          <a:spcPct val="150000"/>
                        </a:lnSpc>
                        <a:spcAft>
                          <a:spcPts val="0"/>
                        </a:spcAft>
                      </a:pPr>
                      <a:r>
                        <a:rPr lang="pt-BR" sz="1800">
                          <a:effectLst/>
                          <a:latin typeface="Arial Black" panose="020B0A04020102020204" pitchFamily="34" charset="0"/>
                        </a:rPr>
                        <a:t>10 MB/s</a:t>
                      </a:r>
                      <a:endParaRPr lang="pt-BR" sz="1800">
                        <a:effectLst/>
                        <a:latin typeface="Arial Black" panose="020B0A04020102020204" pitchFamily="34" charset="0"/>
                        <a:ea typeface="Times New Roman"/>
                      </a:endParaRPr>
                    </a:p>
                  </a:txBody>
                  <a:tcPr marL="8890" marR="8890" marT="8890" marB="8890"/>
                </a:tc>
              </a:tr>
              <a:tr h="617693">
                <a:tc>
                  <a:txBody>
                    <a:bodyPr/>
                    <a:lstStyle/>
                    <a:p>
                      <a:pPr algn="just">
                        <a:lnSpc>
                          <a:spcPct val="150000"/>
                        </a:lnSpc>
                        <a:spcAft>
                          <a:spcPts val="0"/>
                        </a:spcAft>
                      </a:pPr>
                      <a:r>
                        <a:rPr lang="pt-BR" sz="1800">
                          <a:effectLst/>
                          <a:latin typeface="Arial Black" panose="020B0A04020102020204" pitchFamily="34" charset="0"/>
                        </a:rPr>
                        <a:t>Fast SCSI (SCSI-2)</a:t>
                      </a:r>
                      <a:endParaRPr lang="pt-BR" sz="1800">
                        <a:effectLst/>
                        <a:latin typeface="Arial Black" panose="020B0A04020102020204" pitchFamily="34" charset="0"/>
                        <a:ea typeface="Times New Roman"/>
                      </a:endParaRPr>
                    </a:p>
                  </a:txBody>
                  <a:tcPr marL="8890" marR="8890" marT="8890" marB="8890"/>
                </a:tc>
                <a:tc>
                  <a:txBody>
                    <a:bodyPr/>
                    <a:lstStyle/>
                    <a:p>
                      <a:pPr algn="just">
                        <a:lnSpc>
                          <a:spcPct val="150000"/>
                        </a:lnSpc>
                        <a:spcAft>
                          <a:spcPts val="0"/>
                        </a:spcAft>
                      </a:pPr>
                      <a:r>
                        <a:rPr lang="pt-BR" sz="1800" dirty="0">
                          <a:effectLst/>
                          <a:latin typeface="Arial Black" panose="020B0A04020102020204" pitchFamily="34" charset="0"/>
                        </a:rPr>
                        <a:t>10 MB/s</a:t>
                      </a:r>
                      <a:endParaRPr lang="pt-BR" sz="1800" dirty="0">
                        <a:effectLst/>
                        <a:latin typeface="Arial Black" panose="020B0A04020102020204" pitchFamily="34" charset="0"/>
                        <a:ea typeface="Times New Roman"/>
                      </a:endParaRPr>
                    </a:p>
                  </a:txBody>
                  <a:tcPr marL="8890" marR="8890" marT="8890" marB="8890"/>
                </a:tc>
                <a:tc>
                  <a:txBody>
                    <a:bodyPr/>
                    <a:lstStyle/>
                    <a:p>
                      <a:pPr algn="just">
                        <a:lnSpc>
                          <a:spcPct val="150000"/>
                        </a:lnSpc>
                        <a:spcAft>
                          <a:spcPts val="0"/>
                        </a:spcAft>
                      </a:pPr>
                      <a:r>
                        <a:rPr lang="pt-BR" sz="1800">
                          <a:effectLst/>
                          <a:latin typeface="Arial Black" panose="020B0A04020102020204" pitchFamily="34" charset="0"/>
                        </a:rPr>
                        <a:t>20 MB/s</a:t>
                      </a:r>
                      <a:endParaRPr lang="pt-BR" sz="1800">
                        <a:effectLst/>
                        <a:latin typeface="Arial Black" panose="020B0A04020102020204" pitchFamily="34" charset="0"/>
                        <a:ea typeface="Times New Roman"/>
                      </a:endParaRPr>
                    </a:p>
                  </a:txBody>
                  <a:tcPr marL="8890" marR="8890" marT="8890" marB="8890"/>
                </a:tc>
              </a:tr>
              <a:tr h="617693">
                <a:tc>
                  <a:txBody>
                    <a:bodyPr/>
                    <a:lstStyle/>
                    <a:p>
                      <a:pPr algn="just">
                        <a:lnSpc>
                          <a:spcPct val="150000"/>
                        </a:lnSpc>
                        <a:spcAft>
                          <a:spcPts val="0"/>
                        </a:spcAft>
                      </a:pPr>
                      <a:r>
                        <a:rPr lang="pt-BR" sz="1800">
                          <a:effectLst/>
                          <a:latin typeface="Arial Black" panose="020B0A04020102020204" pitchFamily="34" charset="0"/>
                        </a:rPr>
                        <a:t>Ultra SCSI (SCSI-3)</a:t>
                      </a:r>
                      <a:endParaRPr lang="pt-BR" sz="1800">
                        <a:effectLst/>
                        <a:latin typeface="Arial Black" panose="020B0A04020102020204" pitchFamily="34" charset="0"/>
                        <a:ea typeface="Times New Roman"/>
                      </a:endParaRPr>
                    </a:p>
                  </a:txBody>
                  <a:tcPr marL="8890" marR="8890" marT="8890" marB="8890"/>
                </a:tc>
                <a:tc>
                  <a:txBody>
                    <a:bodyPr/>
                    <a:lstStyle/>
                    <a:p>
                      <a:pPr algn="just">
                        <a:lnSpc>
                          <a:spcPct val="150000"/>
                        </a:lnSpc>
                        <a:spcAft>
                          <a:spcPts val="0"/>
                        </a:spcAft>
                      </a:pPr>
                      <a:r>
                        <a:rPr lang="pt-BR" sz="1800" dirty="0">
                          <a:effectLst/>
                          <a:latin typeface="Arial Black" panose="020B0A04020102020204" pitchFamily="34" charset="0"/>
                        </a:rPr>
                        <a:t>20 MB/s</a:t>
                      </a:r>
                      <a:endParaRPr lang="pt-BR" sz="1800" dirty="0">
                        <a:effectLst/>
                        <a:latin typeface="Arial Black" panose="020B0A04020102020204" pitchFamily="34" charset="0"/>
                        <a:ea typeface="Times New Roman"/>
                      </a:endParaRPr>
                    </a:p>
                  </a:txBody>
                  <a:tcPr marL="8890" marR="8890" marT="8890" marB="8890"/>
                </a:tc>
                <a:tc>
                  <a:txBody>
                    <a:bodyPr/>
                    <a:lstStyle/>
                    <a:p>
                      <a:pPr algn="just">
                        <a:lnSpc>
                          <a:spcPct val="150000"/>
                        </a:lnSpc>
                        <a:spcAft>
                          <a:spcPts val="0"/>
                        </a:spcAft>
                      </a:pPr>
                      <a:r>
                        <a:rPr lang="pt-BR" sz="1800" dirty="0">
                          <a:effectLst/>
                          <a:latin typeface="Arial Black" panose="020B0A04020102020204" pitchFamily="34" charset="0"/>
                        </a:rPr>
                        <a:t>40 MB/s</a:t>
                      </a:r>
                      <a:endParaRPr lang="pt-BR" sz="1800" dirty="0">
                        <a:effectLst/>
                        <a:latin typeface="Arial Black" panose="020B0A04020102020204" pitchFamily="34" charset="0"/>
                        <a:ea typeface="Times New Roman"/>
                      </a:endParaRPr>
                    </a:p>
                  </a:txBody>
                  <a:tcPr marL="8890" marR="8890" marT="8890" marB="8890"/>
                </a:tc>
              </a:tr>
              <a:tr h="617693">
                <a:tc>
                  <a:txBody>
                    <a:bodyPr/>
                    <a:lstStyle/>
                    <a:p>
                      <a:pPr algn="just">
                        <a:lnSpc>
                          <a:spcPct val="150000"/>
                        </a:lnSpc>
                        <a:spcAft>
                          <a:spcPts val="0"/>
                        </a:spcAft>
                      </a:pPr>
                      <a:r>
                        <a:rPr lang="pt-BR" sz="1800">
                          <a:effectLst/>
                          <a:latin typeface="Arial Black" panose="020B0A04020102020204" pitchFamily="34" charset="0"/>
                        </a:rPr>
                        <a:t>Ultra2 SCSI (SCSI-4)</a:t>
                      </a:r>
                      <a:endParaRPr lang="pt-BR" sz="1800">
                        <a:effectLst/>
                        <a:latin typeface="Arial Black" panose="020B0A04020102020204" pitchFamily="34" charset="0"/>
                        <a:ea typeface="Times New Roman"/>
                      </a:endParaRPr>
                    </a:p>
                  </a:txBody>
                  <a:tcPr marL="8890" marR="8890" marT="8890" marB="8890"/>
                </a:tc>
                <a:tc>
                  <a:txBody>
                    <a:bodyPr/>
                    <a:lstStyle/>
                    <a:p>
                      <a:pPr algn="just">
                        <a:lnSpc>
                          <a:spcPct val="150000"/>
                        </a:lnSpc>
                        <a:spcAft>
                          <a:spcPts val="0"/>
                        </a:spcAft>
                      </a:pPr>
                      <a:r>
                        <a:rPr lang="pt-BR" sz="1800" dirty="0">
                          <a:effectLst/>
                          <a:latin typeface="Arial Black" panose="020B0A04020102020204" pitchFamily="34" charset="0"/>
                        </a:rPr>
                        <a:t>40 MB/s</a:t>
                      </a:r>
                      <a:endParaRPr lang="pt-BR" sz="1800" dirty="0">
                        <a:effectLst/>
                        <a:latin typeface="Arial Black" panose="020B0A04020102020204" pitchFamily="34" charset="0"/>
                        <a:ea typeface="Times New Roman"/>
                      </a:endParaRPr>
                    </a:p>
                  </a:txBody>
                  <a:tcPr marL="8890" marR="8890" marT="8890" marB="8890"/>
                </a:tc>
                <a:tc>
                  <a:txBody>
                    <a:bodyPr/>
                    <a:lstStyle/>
                    <a:p>
                      <a:pPr algn="just">
                        <a:lnSpc>
                          <a:spcPct val="150000"/>
                        </a:lnSpc>
                        <a:spcAft>
                          <a:spcPts val="0"/>
                        </a:spcAft>
                      </a:pPr>
                      <a:r>
                        <a:rPr lang="pt-BR" sz="1800" dirty="0">
                          <a:effectLst/>
                          <a:latin typeface="Arial Black" panose="020B0A04020102020204" pitchFamily="34" charset="0"/>
                        </a:rPr>
                        <a:t>80 MB/s</a:t>
                      </a:r>
                      <a:endParaRPr lang="pt-BR" sz="1800" dirty="0">
                        <a:effectLst/>
                        <a:latin typeface="Arial Black" panose="020B0A04020102020204" pitchFamily="34" charset="0"/>
                        <a:ea typeface="Times New Roman"/>
                      </a:endParaRPr>
                    </a:p>
                  </a:txBody>
                  <a:tcPr marL="8890" marR="8890" marT="8890" marB="8890"/>
                </a:tc>
              </a:tr>
              <a:tr h="617693">
                <a:tc>
                  <a:txBody>
                    <a:bodyPr/>
                    <a:lstStyle/>
                    <a:p>
                      <a:pPr algn="just">
                        <a:lnSpc>
                          <a:spcPct val="150000"/>
                        </a:lnSpc>
                        <a:spcAft>
                          <a:spcPts val="0"/>
                        </a:spcAft>
                      </a:pPr>
                      <a:r>
                        <a:rPr lang="pt-BR" sz="1800">
                          <a:effectLst/>
                          <a:latin typeface="Arial Black" panose="020B0A04020102020204" pitchFamily="34" charset="0"/>
                        </a:rPr>
                        <a:t>Ultra160 SCSI</a:t>
                      </a:r>
                      <a:endParaRPr lang="pt-BR" sz="1800">
                        <a:effectLst/>
                        <a:latin typeface="Arial Black" panose="020B0A04020102020204" pitchFamily="34" charset="0"/>
                        <a:ea typeface="Times New Roman"/>
                      </a:endParaRPr>
                    </a:p>
                  </a:txBody>
                  <a:tcPr marL="8890" marR="8890" marT="8890" marB="8890"/>
                </a:tc>
                <a:tc>
                  <a:txBody>
                    <a:bodyPr/>
                    <a:lstStyle/>
                    <a:p>
                      <a:pPr algn="just">
                        <a:lnSpc>
                          <a:spcPct val="150000"/>
                        </a:lnSpc>
                        <a:spcAft>
                          <a:spcPts val="0"/>
                        </a:spcAft>
                      </a:pPr>
                      <a:r>
                        <a:rPr lang="pt-BR" sz="1800">
                          <a:effectLst/>
                          <a:latin typeface="Arial Black" panose="020B0A04020102020204" pitchFamily="34" charset="0"/>
                        </a:rPr>
                        <a:t>-</a:t>
                      </a:r>
                      <a:endParaRPr lang="pt-BR" sz="1800">
                        <a:effectLst/>
                        <a:latin typeface="Arial Black" panose="020B0A04020102020204" pitchFamily="34" charset="0"/>
                        <a:ea typeface="Times New Roman"/>
                      </a:endParaRPr>
                    </a:p>
                  </a:txBody>
                  <a:tcPr marL="8890" marR="8890" marT="8890" marB="8890"/>
                </a:tc>
                <a:tc>
                  <a:txBody>
                    <a:bodyPr/>
                    <a:lstStyle/>
                    <a:p>
                      <a:pPr algn="just">
                        <a:lnSpc>
                          <a:spcPct val="150000"/>
                        </a:lnSpc>
                        <a:spcAft>
                          <a:spcPts val="0"/>
                        </a:spcAft>
                      </a:pPr>
                      <a:r>
                        <a:rPr lang="pt-BR" sz="1800" dirty="0">
                          <a:effectLst/>
                          <a:latin typeface="Arial Black" panose="020B0A04020102020204" pitchFamily="34" charset="0"/>
                        </a:rPr>
                        <a:t>160 MB/s</a:t>
                      </a:r>
                      <a:endParaRPr lang="pt-BR" sz="1800" dirty="0">
                        <a:effectLst/>
                        <a:latin typeface="Arial Black" panose="020B0A04020102020204" pitchFamily="34" charset="0"/>
                        <a:ea typeface="Times New Roman"/>
                      </a:endParaRPr>
                    </a:p>
                  </a:txBody>
                  <a:tcPr marL="8890" marR="8890" marT="8890" marB="8890"/>
                </a:tc>
              </a:tr>
              <a:tr h="617693">
                <a:tc>
                  <a:txBody>
                    <a:bodyPr/>
                    <a:lstStyle/>
                    <a:p>
                      <a:pPr algn="just">
                        <a:lnSpc>
                          <a:spcPct val="150000"/>
                        </a:lnSpc>
                        <a:spcAft>
                          <a:spcPts val="0"/>
                        </a:spcAft>
                      </a:pPr>
                      <a:r>
                        <a:rPr lang="pt-BR" sz="1800">
                          <a:effectLst/>
                          <a:latin typeface="Arial Black" panose="020B0A04020102020204" pitchFamily="34" charset="0"/>
                        </a:rPr>
                        <a:t>Ultra320 SCSI</a:t>
                      </a:r>
                      <a:endParaRPr lang="pt-BR" sz="1800">
                        <a:effectLst/>
                        <a:latin typeface="Arial Black" panose="020B0A04020102020204" pitchFamily="34" charset="0"/>
                        <a:ea typeface="Times New Roman"/>
                      </a:endParaRPr>
                    </a:p>
                  </a:txBody>
                  <a:tcPr marL="8890" marR="8890" marT="8890" marB="8890"/>
                </a:tc>
                <a:tc>
                  <a:txBody>
                    <a:bodyPr/>
                    <a:lstStyle/>
                    <a:p>
                      <a:pPr algn="just">
                        <a:lnSpc>
                          <a:spcPct val="150000"/>
                        </a:lnSpc>
                        <a:spcAft>
                          <a:spcPts val="0"/>
                        </a:spcAft>
                      </a:pPr>
                      <a:r>
                        <a:rPr lang="pt-BR" sz="1800">
                          <a:effectLst/>
                          <a:latin typeface="Arial Black" panose="020B0A04020102020204" pitchFamily="34" charset="0"/>
                        </a:rPr>
                        <a:t>-</a:t>
                      </a:r>
                      <a:endParaRPr lang="pt-BR" sz="1800">
                        <a:effectLst/>
                        <a:latin typeface="Arial Black" panose="020B0A04020102020204" pitchFamily="34" charset="0"/>
                        <a:ea typeface="Times New Roman"/>
                      </a:endParaRPr>
                    </a:p>
                  </a:txBody>
                  <a:tcPr marL="8890" marR="8890" marT="8890" marB="8890"/>
                </a:tc>
                <a:tc>
                  <a:txBody>
                    <a:bodyPr/>
                    <a:lstStyle/>
                    <a:p>
                      <a:pPr algn="just">
                        <a:lnSpc>
                          <a:spcPct val="150000"/>
                        </a:lnSpc>
                        <a:spcAft>
                          <a:spcPts val="0"/>
                        </a:spcAft>
                      </a:pPr>
                      <a:r>
                        <a:rPr lang="pt-BR" sz="1800" dirty="0">
                          <a:effectLst/>
                          <a:latin typeface="Arial Black" panose="020B0A04020102020204" pitchFamily="34" charset="0"/>
                        </a:rPr>
                        <a:t>320 MB/s</a:t>
                      </a:r>
                      <a:endParaRPr lang="pt-BR" sz="1800" dirty="0">
                        <a:effectLst/>
                        <a:latin typeface="Arial Black" panose="020B0A04020102020204" pitchFamily="34" charset="0"/>
                        <a:ea typeface="Times New Roman"/>
                      </a:endParaRPr>
                    </a:p>
                  </a:txBody>
                  <a:tcPr marL="8890" marR="8890" marT="8890" marB="8890"/>
                </a:tc>
              </a:tr>
            </a:tbl>
          </a:graphicData>
        </a:graphic>
      </p:graphicFrame>
    </p:spTree>
    <p:extLst>
      <p:ext uri="{BB962C8B-B14F-4D97-AF65-F5344CB8AC3E}">
        <p14:creationId xmlns:p14="http://schemas.microsoft.com/office/powerpoint/2010/main" val="5393828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686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340768"/>
            <a:ext cx="2010041" cy="2124574"/>
          </a:xfrm>
          <a:prstGeom prst="rect">
            <a:avLst/>
          </a:prstGeom>
          <a:noFill/>
          <a:extLst>
            <a:ext uri="{909E8E84-426E-40DD-AFC4-6F175D3DCCD1}">
              <a14:hiddenFill xmlns:a14="http://schemas.microsoft.com/office/drawing/2010/main">
                <a:solidFill>
                  <a:srgbClr val="FFFFFF"/>
                </a:solidFill>
              </a14:hiddenFill>
            </a:ext>
          </a:extLst>
        </p:spPr>
      </p:pic>
      <p:pic>
        <p:nvPicPr>
          <p:cNvPr id="68611" name="Picture 3" descr="cap5-18_html_m59ad99e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893" y="1556792"/>
            <a:ext cx="3048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131" y="3717032"/>
            <a:ext cx="3819525" cy="2867025"/>
          </a:xfrm>
          <a:prstGeom prst="rect">
            <a:avLst/>
          </a:prstGeom>
          <a:noFill/>
          <a:extLst>
            <a:ext uri="{909E8E84-426E-40DD-AFC4-6F175D3DCCD1}">
              <a14:hiddenFill xmlns:a14="http://schemas.microsoft.com/office/drawing/2010/main">
                <a:solidFill>
                  <a:srgbClr val="FFFFFF"/>
                </a:solidFill>
              </a14:hiddenFill>
            </a:ext>
          </a:extLst>
        </p:spPr>
      </p:pic>
      <p:pic>
        <p:nvPicPr>
          <p:cNvPr id="68613" name="Picture 5" descr="cap5-18_html_m52a02e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7986" y="2996952"/>
            <a:ext cx="3503751" cy="2636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51418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696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332656"/>
            <a:ext cx="4580953" cy="2961905"/>
          </a:xfrm>
          <a:prstGeom prst="rect">
            <a:avLst/>
          </a:prstGeom>
          <a:noFill/>
          <a:extLst>
            <a:ext uri="{909E8E84-426E-40DD-AFC4-6F175D3DCCD1}">
              <a14:hiddenFill xmlns:a14="http://schemas.microsoft.com/office/drawing/2010/main">
                <a:solidFill>
                  <a:srgbClr val="FFFFFF"/>
                </a:solidFill>
              </a14:hiddenFill>
            </a:ext>
          </a:extLst>
        </p:spPr>
      </p:pic>
      <p:pic>
        <p:nvPicPr>
          <p:cNvPr id="69635" name="Picture 3" descr="cap5-19_html_m13df35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378" y="3109464"/>
            <a:ext cx="6081018" cy="20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6" name="Picture 4" descr="cap5-19_html_313d9bf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692696"/>
            <a:ext cx="40005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5" descr="cap5-19_html_569068a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4396" y="3356992"/>
            <a:ext cx="2430360" cy="1643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6" descr="cap5-19_html_41fe73e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4162" y="4869160"/>
            <a:ext cx="4215755" cy="1774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11881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Dispositivos Flash</a:t>
            </a:r>
            <a:endParaRPr lang="pt-BR" dirty="0"/>
          </a:p>
        </p:txBody>
      </p:sp>
      <p:sp>
        <p:nvSpPr>
          <p:cNvPr id="3" name="Espaço Reservado para Conteúdo 2"/>
          <p:cNvSpPr>
            <a:spLocks noGrp="1"/>
          </p:cNvSpPr>
          <p:nvPr>
            <p:ph idx="1"/>
          </p:nvPr>
        </p:nvSpPr>
        <p:spPr/>
        <p:txBody>
          <a:bodyPr>
            <a:normAutofit/>
          </a:bodyPr>
          <a:lstStyle/>
          <a:p>
            <a:r>
              <a:rPr lang="pt-BR" dirty="0" smtClean="0"/>
              <a:t>Baseada </a:t>
            </a:r>
            <a:r>
              <a:rPr lang="pt-BR" dirty="0"/>
              <a:t>na tecnologia da memória EEPROM (</a:t>
            </a:r>
            <a:r>
              <a:rPr lang="pt-BR" dirty="0" err="1"/>
              <a:t>Electrically-Erasable</a:t>
            </a:r>
            <a:r>
              <a:rPr lang="pt-BR" dirty="0"/>
              <a:t> </a:t>
            </a:r>
            <a:r>
              <a:rPr lang="pt-BR" dirty="0" err="1"/>
              <a:t>Programmable</a:t>
            </a:r>
            <a:r>
              <a:rPr lang="pt-BR" dirty="0"/>
              <a:t> </a:t>
            </a:r>
            <a:r>
              <a:rPr lang="pt-BR" dirty="0" err="1"/>
              <a:t>Read</a:t>
            </a:r>
            <a:r>
              <a:rPr lang="pt-BR" dirty="0"/>
              <a:t> </a:t>
            </a:r>
            <a:r>
              <a:rPr lang="pt-BR" dirty="0" err="1"/>
              <a:t>Only</a:t>
            </a:r>
            <a:r>
              <a:rPr lang="pt-BR" dirty="0"/>
              <a:t> </a:t>
            </a:r>
            <a:r>
              <a:rPr lang="pt-BR" dirty="0" err="1"/>
              <a:t>Memory</a:t>
            </a:r>
            <a:r>
              <a:rPr lang="pt-BR" dirty="0" smtClean="0"/>
              <a:t>)</a:t>
            </a:r>
          </a:p>
          <a:p>
            <a:r>
              <a:rPr lang="pt-BR" dirty="0"/>
              <a:t>Flash é utilizada de várias formas, principalmente em cartões de memória e dispositivos como </a:t>
            </a:r>
            <a:r>
              <a:rPr lang="pt-BR" dirty="0" err="1"/>
              <a:t>pendrives</a:t>
            </a:r>
            <a:r>
              <a:rPr lang="pt-BR" dirty="0"/>
              <a:t> e players de música e </a:t>
            </a:r>
            <a:r>
              <a:rPr lang="pt-BR" dirty="0" smtClean="0"/>
              <a:t>vídeo</a:t>
            </a:r>
          </a:p>
          <a:p>
            <a:r>
              <a:rPr lang="pt-BR" dirty="0" smtClean="0"/>
              <a:t>Tipo </a:t>
            </a:r>
            <a:r>
              <a:rPr lang="pt-BR" dirty="0"/>
              <a:t>de memória que pode ser programada e apagada eletricamente</a:t>
            </a:r>
          </a:p>
        </p:txBody>
      </p:sp>
    </p:spTree>
    <p:extLst>
      <p:ext uri="{BB962C8B-B14F-4D97-AF65-F5344CB8AC3E}">
        <p14:creationId xmlns:p14="http://schemas.microsoft.com/office/powerpoint/2010/main" val="25862602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70659"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60648"/>
            <a:ext cx="5400871" cy="28589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70660" name="Picture 4"/>
          <p:cNvPicPr>
            <a:picLocks noChangeAspect="1" noChangeArrowheads="1"/>
          </p:cNvPicPr>
          <p:nvPr/>
        </p:nvPicPr>
        <p:blipFill>
          <a:blip r:embed="rId3">
            <a:extLst>
              <a:ext uri="{28A0092B-C50C-407E-A947-70E740481C1C}">
                <a14:useLocalDpi xmlns:a14="http://schemas.microsoft.com/office/drawing/2010/main" val="0"/>
              </a:ext>
            </a:extLst>
          </a:blip>
          <a:srcRect t="6970"/>
          <a:stretch>
            <a:fillRect/>
          </a:stretch>
        </p:blipFill>
        <p:spPr bwMode="auto">
          <a:xfrm>
            <a:off x="4524375" y="620688"/>
            <a:ext cx="4524375" cy="2135188"/>
          </a:xfrm>
          <a:prstGeom prst="rect">
            <a:avLst/>
          </a:prstGeom>
          <a:noFill/>
          <a:extLst>
            <a:ext uri="{909E8E84-426E-40DD-AFC4-6F175D3DCCD1}">
              <a14:hiddenFill xmlns:a14="http://schemas.microsoft.com/office/drawing/2010/main">
                <a:solidFill>
                  <a:srgbClr val="FFFFFF"/>
                </a:solidFill>
              </a14:hiddenFill>
            </a:ext>
          </a:extLst>
        </p:spPr>
      </p:pic>
      <p:pic>
        <p:nvPicPr>
          <p:cNvPr id="70662" name="Picture 6" descr="190x190_128101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1" y="3267874"/>
            <a:ext cx="2609397" cy="2609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fotogrande0" descr="vhjguhfipoooooodddd%202"/>
          <p:cNvPicPr>
            <a:picLocks noChangeAspect="1" noChangeArrowheads="1"/>
          </p:cNvPicPr>
          <p:nvPr/>
        </p:nvPicPr>
        <p:blipFill>
          <a:blip r:embed="rId5">
            <a:extLst>
              <a:ext uri="{28A0092B-C50C-407E-A947-70E740481C1C}">
                <a14:useLocalDpi xmlns:a14="http://schemas.microsoft.com/office/drawing/2010/main" val="0"/>
              </a:ext>
            </a:extLst>
          </a:blip>
          <a:srcRect l="-1134" t="23959" r="301" b="20616"/>
          <a:stretch>
            <a:fillRect/>
          </a:stretch>
        </p:blipFill>
        <p:spPr bwMode="auto">
          <a:xfrm>
            <a:off x="4716016" y="2799722"/>
            <a:ext cx="40005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8" descr="MacNews Brasil - Kingston DataTraveler 1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2935" y="4738687"/>
            <a:ext cx="3048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16808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7168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37790"/>
            <a:ext cx="6275420" cy="624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25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7270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60648"/>
            <a:ext cx="5400871" cy="17921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72707" name="Picture 3" descr="untitled"/>
          <p:cNvPicPr>
            <a:picLocks noChangeAspect="1" noChangeArrowheads="1"/>
          </p:cNvPicPr>
          <p:nvPr/>
        </p:nvPicPr>
        <p:blipFill>
          <a:blip r:embed="rId3">
            <a:extLst>
              <a:ext uri="{28A0092B-C50C-407E-A947-70E740481C1C}">
                <a14:useLocalDpi xmlns:a14="http://schemas.microsoft.com/office/drawing/2010/main" val="0"/>
              </a:ext>
            </a:extLst>
          </a:blip>
          <a:srcRect l="4987" t="17711" r="30000" b="22182"/>
          <a:stretch>
            <a:fillRect/>
          </a:stretch>
        </p:blipFill>
        <p:spPr bwMode="auto">
          <a:xfrm>
            <a:off x="2195736" y="188640"/>
            <a:ext cx="29718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727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0457" y="4782161"/>
            <a:ext cx="1409044" cy="187376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27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7577" y="5053307"/>
            <a:ext cx="2559050" cy="16319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2711" name="Picture 7" descr="PQIMSD2G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935" y="2407828"/>
            <a:ext cx="2291088" cy="22453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72712" name="Picture 8" descr="flash-memory-smart-dia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2935" y="2287026"/>
            <a:ext cx="3278899" cy="279815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72714" name="Picture 10" descr="Smart2"/>
          <p:cNvPicPr>
            <a:picLocks noChangeAspect="1" noChangeArrowheads="1"/>
          </p:cNvPicPr>
          <p:nvPr/>
        </p:nvPicPr>
        <p:blipFill>
          <a:blip r:embed="rId8">
            <a:extLst>
              <a:ext uri="{28A0092B-C50C-407E-A947-70E740481C1C}">
                <a14:useLocalDpi xmlns:a14="http://schemas.microsoft.com/office/drawing/2010/main" val="0"/>
              </a:ext>
            </a:extLst>
          </a:blip>
          <a:srcRect l="20174" t="15559" r="26884" b="24617"/>
          <a:stretch>
            <a:fillRect/>
          </a:stretch>
        </p:blipFill>
        <p:spPr bwMode="auto">
          <a:xfrm>
            <a:off x="3203848" y="2420887"/>
            <a:ext cx="2146171" cy="24868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72716" name="Picture 12" descr="imageview"/>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2329" y="173089"/>
            <a:ext cx="3049505" cy="2088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2024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73730" name="Picture 2" descr=" Assets File Oem Images Ssd-Case-Less-With-Cover-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8640"/>
            <a:ext cx="4190942"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00216" y="404663"/>
            <a:ext cx="3512012" cy="2952329"/>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descr="SanDisk_SSD_SATA_5000_2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282" y="3284984"/>
            <a:ext cx="3768693" cy="331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982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CPU</a:t>
            </a:r>
            <a:endParaRPr lang="pt-BR" dirty="0"/>
          </a:p>
        </p:txBody>
      </p:sp>
      <p:sp>
        <p:nvSpPr>
          <p:cNvPr id="3" name="Espaço Reservado para Conteúdo 2"/>
          <p:cNvSpPr>
            <a:spLocks noGrp="1"/>
          </p:cNvSpPr>
          <p:nvPr>
            <p:ph idx="1"/>
          </p:nvPr>
        </p:nvSpPr>
        <p:spPr/>
        <p:txBody>
          <a:bodyPr>
            <a:normAutofit fontScale="92500" lnSpcReduction="10000"/>
          </a:bodyPr>
          <a:lstStyle/>
          <a:p>
            <a:pPr lvl="0"/>
            <a:r>
              <a:rPr lang="pt-BR" dirty="0"/>
              <a:t>CPU – Central Processor Unit, ou Unidade Central de </a:t>
            </a:r>
            <a:r>
              <a:rPr lang="pt-BR" dirty="0" smtClean="0"/>
              <a:t>Processamento</a:t>
            </a:r>
          </a:p>
          <a:p>
            <a:pPr lvl="0"/>
            <a:r>
              <a:rPr lang="pt-BR" dirty="0" smtClean="0"/>
              <a:t>Processador -&gt; Transformar </a:t>
            </a:r>
            <a:r>
              <a:rPr lang="pt-BR" dirty="0"/>
              <a:t>as instruções dos programas e os dados em resultados seguindo um princípio de execução dos programas de: entrada, processamento e </a:t>
            </a:r>
            <a:r>
              <a:rPr lang="pt-BR" dirty="0" smtClean="0"/>
              <a:t>saída</a:t>
            </a:r>
          </a:p>
          <a:p>
            <a:pPr lvl="0"/>
            <a:r>
              <a:rPr lang="pt-BR" dirty="0" smtClean="0"/>
              <a:t>Também </a:t>
            </a:r>
            <a:r>
              <a:rPr lang="pt-BR" dirty="0"/>
              <a:t>gerencia várias operações e outros componentes dos computadores.</a:t>
            </a:r>
          </a:p>
          <a:p>
            <a:r>
              <a:rPr lang="pt-BR" dirty="0"/>
              <a:t> </a:t>
            </a:r>
            <a:r>
              <a:rPr lang="pt-BR" dirty="0" smtClean="0"/>
              <a:t>Principais </a:t>
            </a:r>
            <a:r>
              <a:rPr lang="pt-BR" dirty="0"/>
              <a:t>fabricantes de processadores para </a:t>
            </a:r>
            <a:r>
              <a:rPr lang="pt-BR" dirty="0" smtClean="0"/>
              <a:t>PC:</a:t>
            </a:r>
          </a:p>
          <a:p>
            <a:pPr lvl="1"/>
            <a:r>
              <a:rPr lang="pt-BR" dirty="0" smtClean="0"/>
              <a:t>AMD </a:t>
            </a:r>
            <a:r>
              <a:rPr lang="pt-BR" dirty="0"/>
              <a:t>e </a:t>
            </a:r>
            <a:r>
              <a:rPr lang="pt-BR" dirty="0" smtClean="0"/>
              <a:t>Intel</a:t>
            </a:r>
            <a:r>
              <a:rPr lang="pt-BR" dirty="0"/>
              <a:t>.</a:t>
            </a:r>
          </a:p>
          <a:p>
            <a:endParaRPr lang="pt-BR" dirty="0"/>
          </a:p>
        </p:txBody>
      </p:sp>
    </p:spTree>
    <p:extLst>
      <p:ext uri="{BB962C8B-B14F-4D97-AF65-F5344CB8AC3E}">
        <p14:creationId xmlns:p14="http://schemas.microsoft.com/office/powerpoint/2010/main" val="101946152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err="1"/>
              <a:t>Onboard</a:t>
            </a:r>
            <a:r>
              <a:rPr lang="pt-BR" b="1" dirty="0"/>
              <a:t> e </a:t>
            </a:r>
            <a:r>
              <a:rPr lang="pt-BR" b="1" dirty="0" err="1" smtClean="0"/>
              <a:t>Offboard</a:t>
            </a:r>
            <a:endParaRPr lang="pt-BR" dirty="0"/>
          </a:p>
        </p:txBody>
      </p:sp>
      <p:sp>
        <p:nvSpPr>
          <p:cNvPr id="3" name="Espaço Reservado para Conteúdo 2"/>
          <p:cNvSpPr>
            <a:spLocks noGrp="1"/>
          </p:cNvSpPr>
          <p:nvPr>
            <p:ph idx="1"/>
          </p:nvPr>
        </p:nvSpPr>
        <p:spPr>
          <a:xfrm>
            <a:off x="457200" y="1124744"/>
            <a:ext cx="8229600" cy="5001419"/>
          </a:xfrm>
        </p:spPr>
        <p:txBody>
          <a:bodyPr>
            <a:normAutofit fontScale="70000" lnSpcReduction="20000"/>
          </a:bodyPr>
          <a:lstStyle/>
          <a:p>
            <a:pPr marL="0" indent="0">
              <a:buNone/>
            </a:pPr>
            <a:r>
              <a:rPr lang="pt-BR" dirty="0"/>
              <a:t> </a:t>
            </a:r>
          </a:p>
          <a:p>
            <a:r>
              <a:rPr lang="pt-BR" dirty="0" smtClean="0"/>
              <a:t>Maioria </a:t>
            </a:r>
            <a:r>
              <a:rPr lang="pt-BR" dirty="0"/>
              <a:t>das interfaces não era localizada na </a:t>
            </a:r>
            <a:r>
              <a:rPr lang="pt-BR" dirty="0" err="1" smtClean="0"/>
              <a:t>placa-mãe</a:t>
            </a:r>
            <a:r>
              <a:rPr lang="pt-BR" dirty="0" smtClean="0"/>
              <a:t>, </a:t>
            </a:r>
            <a:r>
              <a:rPr lang="pt-BR" dirty="0"/>
              <a:t>mas sim em placas de </a:t>
            </a:r>
            <a:r>
              <a:rPr lang="pt-BR" dirty="0" smtClean="0"/>
              <a:t>expansão</a:t>
            </a:r>
          </a:p>
          <a:p>
            <a:r>
              <a:rPr lang="pt-BR" dirty="0" smtClean="0"/>
              <a:t>Motivos </a:t>
            </a:r>
            <a:r>
              <a:rPr lang="pt-BR" dirty="0"/>
              <a:t>levaram os fabricantes a transferi-las para a </a:t>
            </a:r>
            <a:r>
              <a:rPr lang="pt-BR" dirty="0" err="1" smtClean="0"/>
              <a:t>placa-mãe</a:t>
            </a:r>
            <a:endParaRPr lang="pt-BR" dirty="0" smtClean="0"/>
          </a:p>
          <a:p>
            <a:r>
              <a:rPr lang="pt-BR" dirty="0" smtClean="0"/>
              <a:t>Redução </a:t>
            </a:r>
            <a:r>
              <a:rPr lang="pt-BR" dirty="0"/>
              <a:t>de custos e aumento de desempenho são as </a:t>
            </a:r>
            <a:r>
              <a:rPr lang="pt-BR" dirty="0" smtClean="0"/>
              <a:t>principais</a:t>
            </a:r>
          </a:p>
          <a:p>
            <a:r>
              <a:rPr lang="pt-BR" dirty="0" smtClean="0"/>
              <a:t>Interface </a:t>
            </a:r>
            <a:r>
              <a:rPr lang="pt-BR" dirty="0"/>
              <a:t>IDE localizada na </a:t>
            </a:r>
            <a:r>
              <a:rPr lang="pt-BR" dirty="0" err="1"/>
              <a:t>placa-mãe</a:t>
            </a:r>
            <a:r>
              <a:rPr lang="pt-BR" dirty="0"/>
              <a:t>, tem condições de transferir dados mais rapidamente que uma interface equivalente porém localizada em uma placa de </a:t>
            </a:r>
            <a:r>
              <a:rPr lang="pt-BR" dirty="0" smtClean="0"/>
              <a:t>expansão</a:t>
            </a:r>
          </a:p>
          <a:p>
            <a:r>
              <a:rPr lang="pt-BR" dirty="0" smtClean="0"/>
              <a:t>Simplicidade -&gt; </a:t>
            </a:r>
            <a:r>
              <a:rPr lang="pt-BR" dirty="0"/>
              <a:t>Interfaces seriais, paralelas e a interface para drives existentes nos PCs atuais não são muito diferentes das existentes nos PCs de 10 anos </a:t>
            </a:r>
            <a:r>
              <a:rPr lang="pt-BR" dirty="0" smtClean="0"/>
              <a:t>atrás</a:t>
            </a:r>
          </a:p>
          <a:p>
            <a:r>
              <a:rPr lang="pt-BR" dirty="0" smtClean="0"/>
              <a:t>A </a:t>
            </a:r>
            <a:r>
              <a:rPr lang="pt-BR" dirty="0"/>
              <a:t>miniaturização dos componentes eletrônicos, tornou-se bastante viável fazê-las em pequeno tamanho, todas dentro de um único e minúsculo chip, dispensando assim o uso de uma placa de expansão</a:t>
            </a:r>
          </a:p>
        </p:txBody>
      </p:sp>
    </p:spTree>
    <p:extLst>
      <p:ext uri="{BB962C8B-B14F-4D97-AF65-F5344CB8AC3E}">
        <p14:creationId xmlns:p14="http://schemas.microsoft.com/office/powerpoint/2010/main" val="19560529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747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5" y="260648"/>
            <a:ext cx="3816423" cy="276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5" name="Picture 3" descr="http://www.laercio.com.br/cursos_web/HWBASICO/Hbas/cap01/01042fig.jpg"/>
          <p:cNvPicPr>
            <a:picLocks noChangeAspect="1" noChangeArrowheads="1"/>
          </p:cNvPicPr>
          <p:nvPr/>
        </p:nvPicPr>
        <p:blipFill>
          <a:blip r:embed="rId3" r:link="rId4">
            <a:extLst>
              <a:ext uri="{28A0092B-C50C-407E-A947-70E740481C1C}">
                <a14:useLocalDpi xmlns:a14="http://schemas.microsoft.com/office/drawing/2010/main" val="0"/>
              </a:ext>
            </a:extLst>
          </a:blip>
          <a:srcRect l="4665" t="9584" r="3970" b="12204"/>
          <a:stretch>
            <a:fillRect/>
          </a:stretch>
        </p:blipFill>
        <p:spPr bwMode="auto">
          <a:xfrm>
            <a:off x="467544" y="3573017"/>
            <a:ext cx="3816424" cy="245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4" descr="http://www.laercio.com.br/cursos_web/HWBASICO/Hbas/cap01/01040fig.jpg"/>
          <p:cNvPicPr>
            <a:picLocks noChangeAspect="1" noChangeArrowheads="1"/>
          </p:cNvPicPr>
          <p:nvPr/>
        </p:nvPicPr>
        <p:blipFill>
          <a:blip r:embed="rId5" r:link="rId6">
            <a:extLst>
              <a:ext uri="{28A0092B-C50C-407E-A947-70E740481C1C}">
                <a14:useLocalDpi xmlns:a14="http://schemas.microsoft.com/office/drawing/2010/main" val="0"/>
              </a:ext>
            </a:extLst>
          </a:blip>
          <a:srcRect l="9357" t="9584" r="6204" b="8632"/>
          <a:stretch>
            <a:fillRect/>
          </a:stretch>
        </p:blipFill>
        <p:spPr bwMode="auto">
          <a:xfrm>
            <a:off x="4572000" y="374688"/>
            <a:ext cx="3637027" cy="264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5" descr="http://www.laercio.com.br/cursos_web/HWBASICO/Hbas/cap01/01039fig.jpg"/>
          <p:cNvPicPr>
            <a:picLocks noChangeAspect="1" noChangeArrowheads="1"/>
          </p:cNvPicPr>
          <p:nvPr/>
        </p:nvPicPr>
        <p:blipFill>
          <a:blip r:embed="rId7" r:link="rId8">
            <a:extLst>
              <a:ext uri="{28A0092B-C50C-407E-A947-70E740481C1C}">
                <a14:useLocalDpi xmlns:a14="http://schemas.microsoft.com/office/drawing/2010/main" val="0"/>
              </a:ext>
            </a:extLst>
          </a:blip>
          <a:srcRect l="7011" t="209" r="8530" b="2692"/>
          <a:stretch>
            <a:fillRect/>
          </a:stretch>
        </p:blipFill>
        <p:spPr bwMode="auto">
          <a:xfrm>
            <a:off x="4925244" y="2996952"/>
            <a:ext cx="4114800"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82409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757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3968" y="116632"/>
            <a:ext cx="4627866" cy="4168286"/>
          </a:xfrm>
          <a:prstGeom prst="rect">
            <a:avLst/>
          </a:prstGeom>
          <a:noFill/>
          <a:extLst>
            <a:ext uri="{909E8E84-426E-40DD-AFC4-6F175D3DCCD1}">
              <a14:hiddenFill xmlns:a14="http://schemas.microsoft.com/office/drawing/2010/main">
                <a:solidFill>
                  <a:srgbClr val="FFFFFF"/>
                </a:solidFill>
              </a14:hiddenFill>
            </a:ext>
          </a:extLst>
        </p:spPr>
      </p:pic>
      <p:pic>
        <p:nvPicPr>
          <p:cNvPr id="75779" name="Picture 3" descr="http://www.laercio.com.br/cursos_web/HWBASICO/Hbas/cap01/01017fig.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67544" y="3140968"/>
            <a:ext cx="4033639" cy="3025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58905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490066"/>
          </a:xfrm>
        </p:spPr>
        <p:txBody>
          <a:bodyPr>
            <a:normAutofit fontScale="90000"/>
          </a:bodyPr>
          <a:lstStyle/>
          <a:p>
            <a:r>
              <a:rPr lang="pt-BR" dirty="0" smtClean="0"/>
              <a:t>Construção gráfica</a:t>
            </a:r>
            <a:endParaRPr lang="pt-BR" dirty="0"/>
          </a:p>
        </p:txBody>
      </p:sp>
      <p:pic>
        <p:nvPicPr>
          <p:cNvPr id="768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836712"/>
            <a:ext cx="4176464" cy="3134952"/>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descr="http://www.laercio.com.br/cursos_web/HWBASICO/Hbas/cap01/01039A02.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644008" y="908720"/>
            <a:ext cx="4170040" cy="312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tângulo 5"/>
          <p:cNvSpPr/>
          <p:nvPr/>
        </p:nvSpPr>
        <p:spPr>
          <a:xfrm>
            <a:off x="323528" y="4149080"/>
            <a:ext cx="7488832" cy="1477328"/>
          </a:xfrm>
          <a:prstGeom prst="rect">
            <a:avLst/>
          </a:prstGeom>
        </p:spPr>
        <p:txBody>
          <a:bodyPr wrap="square">
            <a:spAutoFit/>
          </a:bodyPr>
          <a:lstStyle/>
          <a:p>
            <a:r>
              <a:rPr lang="pt-BR" dirty="0"/>
              <a:t>As placas de vídeo modernas são 3D. A imagem tridimensional é gerada em duas etapas. Primeiro, um processador embutido na própria placa, a GPU (</a:t>
            </a:r>
            <a:r>
              <a:rPr lang="pt-BR" dirty="0" err="1"/>
              <a:t>Graphic</a:t>
            </a:r>
            <a:r>
              <a:rPr lang="pt-BR" dirty="0"/>
              <a:t> Processor Unit) gera uma estrutura chamada </a:t>
            </a:r>
            <a:r>
              <a:rPr lang="pt-BR" dirty="0" err="1"/>
              <a:t>wire</a:t>
            </a:r>
            <a:r>
              <a:rPr lang="pt-BR" dirty="0"/>
              <a:t> frame (armação de arame), que representa as linhas dos polígonos que formam a figura tridimensional, e pode ser formada por centenas e até milhares de polígonos.</a:t>
            </a:r>
          </a:p>
        </p:txBody>
      </p:sp>
    </p:spTree>
    <p:extLst>
      <p:ext uri="{BB962C8B-B14F-4D97-AF65-F5344CB8AC3E}">
        <p14:creationId xmlns:p14="http://schemas.microsoft.com/office/powerpoint/2010/main" val="31297519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Detalhamento e 3D</a:t>
            </a:r>
            <a:endParaRPr lang="pt-BR" dirty="0"/>
          </a:p>
        </p:txBody>
      </p:sp>
      <p:pic>
        <p:nvPicPr>
          <p:cNvPr id="778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124744"/>
            <a:ext cx="8163054" cy="3021960"/>
          </a:xfrm>
          <a:prstGeom prst="rect">
            <a:avLst/>
          </a:prstGeom>
          <a:noFill/>
          <a:extLst>
            <a:ext uri="{909E8E84-426E-40DD-AFC4-6F175D3DCCD1}">
              <a14:hiddenFill xmlns:a14="http://schemas.microsoft.com/office/drawing/2010/main">
                <a:solidFill>
                  <a:srgbClr val="FFFFFF"/>
                </a:solidFill>
              </a14:hiddenFill>
            </a:ext>
          </a:extLst>
        </p:spPr>
      </p:pic>
      <p:pic>
        <p:nvPicPr>
          <p:cNvPr id="77827" name="Picture 3" descr="http://www.laercio.com.br/cursos_web/MONTAGEM-2001/mont-09/hard-050.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39552" y="4437112"/>
            <a:ext cx="31623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4" descr="http://www.laercio.com.br/cursos_web/MONTAGEM-2001/mont-09/hard-053.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3446684" y="4437112"/>
            <a:ext cx="403007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31640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788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763" y="159897"/>
            <a:ext cx="7393581" cy="5702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7386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a:xfrm>
            <a:off x="457200" y="3151003"/>
            <a:ext cx="4762872" cy="2975160"/>
          </a:xfrm>
        </p:spPr>
        <p:txBody>
          <a:bodyPr>
            <a:normAutofit fontScale="92500" lnSpcReduction="10000"/>
          </a:bodyPr>
          <a:lstStyle/>
          <a:p>
            <a:r>
              <a:rPr lang="pt-BR" dirty="0"/>
              <a:t>Além da placa de vídeo 3D ser capaz de manipular texturas de maior resolução, realiza filtragens que fazem com que as imagens fiquem mais realistas.</a:t>
            </a:r>
          </a:p>
        </p:txBody>
      </p:sp>
      <p:pic>
        <p:nvPicPr>
          <p:cNvPr id="79874" name="Picture 2" descr="http://www.laercio.com.br/cursos_web/MONTAGEM-2001/mont-09/hard-058.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11560" y="274453"/>
            <a:ext cx="4536504" cy="271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5" name="Picture 3" descr="http://www.laercio.com.br/cursos_web/MONTAGEM-2001/mont-10/hard-067.jpg"/>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5148064" y="2316251"/>
            <a:ext cx="3552825"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30936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8089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548680"/>
            <a:ext cx="7722757" cy="48245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Tree>
    <p:extLst>
      <p:ext uri="{BB962C8B-B14F-4D97-AF65-F5344CB8AC3E}">
        <p14:creationId xmlns:p14="http://schemas.microsoft.com/office/powerpoint/2010/main" val="21771382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dirty="0"/>
          </a:p>
        </p:txBody>
      </p:sp>
      <p:pic>
        <p:nvPicPr>
          <p:cNvPr id="4" name="Picture 3" descr="index_html_77ab3c9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840548"/>
            <a:ext cx="8553237" cy="4532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7088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819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442" y="260648"/>
            <a:ext cx="7871295" cy="5544616"/>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612058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AMD e Intel</a:t>
            </a:r>
            <a:endParaRPr lang="pt-BR" dirty="0"/>
          </a:p>
        </p:txBody>
      </p:sp>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4099" name="Picture 3" descr="AX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558938"/>
            <a:ext cx="3456384" cy="34462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4101" name="Picture 5" descr="P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640" y="1558938"/>
            <a:ext cx="4598808" cy="353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942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normAutofit fontScale="77500" lnSpcReduction="20000"/>
          </a:bodyPr>
          <a:lstStyle/>
          <a:p>
            <a:r>
              <a:rPr lang="pt-BR" dirty="0"/>
              <a:t>As placas atuais possuem um grande poder de processamento e podem gerar imagens extremamente complexas fazendo com que o realismo do jogo seja o maior possível.</a:t>
            </a:r>
          </a:p>
          <a:p>
            <a:r>
              <a:rPr lang="pt-BR" dirty="0"/>
              <a:t>Para aumentar ainda mais o poder de processamento, as </a:t>
            </a:r>
            <a:r>
              <a:rPr lang="pt-BR" dirty="0" err="1"/>
              <a:t>placas-mãe</a:t>
            </a:r>
            <a:r>
              <a:rPr lang="pt-BR" dirty="0"/>
              <a:t> atuais permitem que duas placas de vídeo sejam usadas trabalhando juntas, as </a:t>
            </a:r>
            <a:r>
              <a:rPr lang="pt-BR" dirty="0" err="1"/>
              <a:t>GPU´s</a:t>
            </a:r>
            <a:r>
              <a:rPr lang="pt-BR" dirty="0"/>
              <a:t> das duas placas e as memórias são utilizadas ao mesmo tempo. Este esquema de ligação pode ser de dois tipos:</a:t>
            </a:r>
          </a:p>
          <a:p>
            <a:pPr lvl="0"/>
            <a:r>
              <a:rPr lang="pt-BR" dirty="0"/>
              <a:t> </a:t>
            </a:r>
            <a:r>
              <a:rPr lang="pt-BR" i="1" dirty="0" err="1"/>
              <a:t>Crossfire</a:t>
            </a:r>
            <a:r>
              <a:rPr lang="pt-BR" dirty="0"/>
              <a:t> – </a:t>
            </a:r>
            <a:r>
              <a:rPr lang="pt-BR" dirty="0" err="1"/>
              <a:t>utlizado</a:t>
            </a:r>
            <a:r>
              <a:rPr lang="pt-BR" dirty="0"/>
              <a:t> pelas placas de vídeo da ATI.</a:t>
            </a:r>
          </a:p>
          <a:p>
            <a:pPr lvl="0"/>
            <a:r>
              <a:rPr lang="pt-BR" dirty="0"/>
              <a:t> </a:t>
            </a:r>
            <a:r>
              <a:rPr lang="pt-BR" i="1" dirty="0"/>
              <a:t>SLI</a:t>
            </a:r>
            <a:r>
              <a:rPr lang="pt-BR" dirty="0"/>
              <a:t> – </a:t>
            </a:r>
            <a:r>
              <a:rPr lang="pt-BR" dirty="0" err="1"/>
              <a:t>utlizado</a:t>
            </a:r>
            <a:r>
              <a:rPr lang="pt-BR" dirty="0"/>
              <a:t> pelas </a:t>
            </a:r>
            <a:r>
              <a:rPr lang="pt-BR" dirty="0" err="1"/>
              <a:t>plcas</a:t>
            </a:r>
            <a:r>
              <a:rPr lang="pt-BR" dirty="0"/>
              <a:t> de vídeo da NVIDIA.</a:t>
            </a:r>
          </a:p>
          <a:p>
            <a:r>
              <a:rPr lang="pt-BR" dirty="0"/>
              <a:t>ATI e NVIDIA são as fabricantes dos chips gráficos, que são fornecidos para as empresas que fabricam as placas</a:t>
            </a:r>
          </a:p>
        </p:txBody>
      </p:sp>
    </p:spTree>
    <p:extLst>
      <p:ext uri="{BB962C8B-B14F-4D97-AF65-F5344CB8AC3E}">
        <p14:creationId xmlns:p14="http://schemas.microsoft.com/office/powerpoint/2010/main" val="8169246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839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620688"/>
            <a:ext cx="8443956"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34984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849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548680"/>
            <a:ext cx="8571895"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732569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smtClean="0"/>
              <a:t>Monitor</a:t>
            </a:r>
            <a:endParaRPr lang="pt-BR" dirty="0"/>
          </a:p>
        </p:txBody>
      </p:sp>
      <p:sp>
        <p:nvSpPr>
          <p:cNvPr id="3" name="Espaço Reservado para Conteúdo 2"/>
          <p:cNvSpPr>
            <a:spLocks noGrp="1"/>
          </p:cNvSpPr>
          <p:nvPr>
            <p:ph idx="1"/>
          </p:nvPr>
        </p:nvSpPr>
        <p:spPr/>
        <p:txBody>
          <a:bodyPr>
            <a:normAutofit fontScale="85000" lnSpcReduction="20000"/>
          </a:bodyPr>
          <a:lstStyle/>
          <a:p>
            <a:r>
              <a:rPr lang="pt-BR" dirty="0" smtClean="0"/>
              <a:t>É </a:t>
            </a:r>
            <a:r>
              <a:rPr lang="pt-BR" dirty="0"/>
              <a:t>o dispositivo que contém a “tela” do computador</a:t>
            </a:r>
            <a:r>
              <a:rPr lang="pt-BR" dirty="0" smtClean="0"/>
              <a:t>.</a:t>
            </a:r>
          </a:p>
          <a:p>
            <a:r>
              <a:rPr lang="pt-BR" dirty="0" smtClean="0"/>
              <a:t>Tecnologia </a:t>
            </a:r>
            <a:r>
              <a:rPr lang="pt-BR" dirty="0"/>
              <a:t>TRC (tubo de raios catódicos), a mesma usada nos </a:t>
            </a:r>
            <a:r>
              <a:rPr lang="pt-BR" dirty="0" smtClean="0"/>
              <a:t>televisores</a:t>
            </a:r>
          </a:p>
          <a:p>
            <a:r>
              <a:rPr lang="pt-BR" dirty="0" smtClean="0"/>
              <a:t>Podem </a:t>
            </a:r>
            <a:r>
              <a:rPr lang="pt-BR" dirty="0"/>
              <a:t>ser de vários tamanhos e trabalhar com várias </a:t>
            </a:r>
            <a:r>
              <a:rPr lang="pt-BR" dirty="0" smtClean="0"/>
              <a:t>resoluções</a:t>
            </a:r>
          </a:p>
          <a:p>
            <a:r>
              <a:rPr lang="pt-BR" dirty="0" smtClean="0"/>
              <a:t>Este </a:t>
            </a:r>
            <a:r>
              <a:rPr lang="pt-BR" dirty="0"/>
              <a:t>tipo de monitor está deixando de ser o </a:t>
            </a:r>
            <a:r>
              <a:rPr lang="pt-BR" dirty="0" smtClean="0"/>
              <a:t>padrão</a:t>
            </a:r>
          </a:p>
          <a:p>
            <a:r>
              <a:rPr lang="pt-BR" dirty="0" smtClean="0"/>
              <a:t>A </a:t>
            </a:r>
            <a:r>
              <a:rPr lang="pt-BR" dirty="0" err="1"/>
              <a:t>industria</a:t>
            </a:r>
            <a:r>
              <a:rPr lang="pt-BR" dirty="0"/>
              <a:t> procurou algo novo e desenvolveu os monitores LCD, de cristal líquido, que além de oferecer uma imagem melhor, economiza energia elétrica, gera menos calor, e ocupa menos espaço. Sem falar no conforto visual, pois a emissão de luz é feita de uma maneira diferente e os raios são bem menos prejudiciais a </a:t>
            </a:r>
            <a:r>
              <a:rPr lang="pt-BR" dirty="0" smtClean="0"/>
              <a:t>visão</a:t>
            </a:r>
            <a:endParaRPr lang="pt-BR" dirty="0"/>
          </a:p>
        </p:txBody>
      </p:sp>
    </p:spTree>
    <p:extLst>
      <p:ext uri="{BB962C8B-B14F-4D97-AF65-F5344CB8AC3E}">
        <p14:creationId xmlns:p14="http://schemas.microsoft.com/office/powerpoint/2010/main" val="315331751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860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556792"/>
            <a:ext cx="4153235"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019" name="Picture 3" descr="w2284f_1225874101266_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1628800"/>
            <a:ext cx="3600400"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29960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870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332656"/>
            <a:ext cx="6117003" cy="5894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4101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ítulo 1"/>
          <p:cNvSpPr>
            <a:spLocks noGrp="1"/>
          </p:cNvSpPr>
          <p:nvPr>
            <p:ph type="title"/>
          </p:nvPr>
        </p:nvSpPr>
        <p:spPr/>
        <p:txBody>
          <a:bodyPr/>
          <a:lstStyle/>
          <a:p>
            <a:r>
              <a:rPr lang="pt-BR" altLang="pt-BR" smtClean="0"/>
              <a:t>Componentes do Sistema Operacional</a:t>
            </a:r>
          </a:p>
        </p:txBody>
      </p:sp>
      <p:sp>
        <p:nvSpPr>
          <p:cNvPr id="10243" name="Espaço Reservado para Conteúdo 2"/>
          <p:cNvSpPr>
            <a:spLocks noGrp="1"/>
          </p:cNvSpPr>
          <p:nvPr>
            <p:ph idx="1"/>
          </p:nvPr>
        </p:nvSpPr>
        <p:spPr/>
        <p:txBody>
          <a:bodyPr/>
          <a:lstStyle/>
          <a:p>
            <a:r>
              <a:rPr lang="pt-BR" altLang="pt-BR" smtClean="0"/>
              <a:t>Gerência de Processos</a:t>
            </a:r>
          </a:p>
          <a:p>
            <a:pPr lvl="1"/>
            <a:r>
              <a:rPr lang="pt-BR" altLang="pt-BR" smtClean="0"/>
              <a:t>CPU executa processos</a:t>
            </a:r>
          </a:p>
          <a:p>
            <a:pPr lvl="1"/>
            <a:r>
              <a:rPr lang="pt-BR" altLang="pt-BR" smtClean="0"/>
              <a:t>Processo = Programa em execução</a:t>
            </a:r>
          </a:p>
          <a:p>
            <a:pPr lvl="2"/>
            <a:r>
              <a:rPr lang="pt-BR" altLang="pt-BR" smtClean="0"/>
              <a:t>Word</a:t>
            </a:r>
          </a:p>
          <a:p>
            <a:pPr lvl="2"/>
            <a:r>
              <a:rPr lang="pt-BR" altLang="pt-BR" smtClean="0"/>
              <a:t>Scandisk</a:t>
            </a:r>
          </a:p>
          <a:p>
            <a:pPr lvl="2"/>
            <a:r>
              <a:rPr lang="pt-BR" altLang="pt-BR" smtClean="0"/>
              <a:t>Gerenciador de impressão</a:t>
            </a:r>
          </a:p>
          <a:p>
            <a:pPr lvl="2"/>
            <a:r>
              <a:rPr lang="pt-BR" altLang="pt-BR" smtClean="0"/>
              <a:t>Anti-virus</a:t>
            </a:r>
          </a:p>
          <a:p>
            <a:pPr lvl="2"/>
            <a:r>
              <a:rPr lang="pt-BR" altLang="pt-BR" smtClean="0"/>
              <a:t>Powerpoint</a:t>
            </a:r>
          </a:p>
          <a:p>
            <a:pPr lvl="1"/>
            <a:r>
              <a:rPr lang="pt-BR" altLang="pt-BR" smtClean="0"/>
              <a:t>Processo necessita recursos e os consome</a:t>
            </a:r>
          </a:p>
          <a:p>
            <a:pPr lvl="1">
              <a:buFont typeface="Arial" panose="020B0604020202020204" pitchFamily="34" charset="0"/>
              <a:buNone/>
            </a:pPr>
            <a:endParaRPr lang="pt-BR" altLang="pt-BR"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ítulo 1"/>
          <p:cNvSpPr>
            <a:spLocks noGrp="1"/>
          </p:cNvSpPr>
          <p:nvPr>
            <p:ph type="title"/>
          </p:nvPr>
        </p:nvSpPr>
        <p:spPr/>
        <p:txBody>
          <a:bodyPr/>
          <a:lstStyle/>
          <a:p>
            <a:r>
              <a:rPr lang="pt-BR" altLang="pt-BR" smtClean="0"/>
              <a:t>Componentes do Sistema Operacional</a:t>
            </a:r>
          </a:p>
        </p:txBody>
      </p:sp>
      <p:sp>
        <p:nvSpPr>
          <p:cNvPr id="11267" name="Espaço Reservado para Conteúdo 2"/>
          <p:cNvSpPr>
            <a:spLocks noGrp="1"/>
          </p:cNvSpPr>
          <p:nvPr>
            <p:ph idx="1"/>
          </p:nvPr>
        </p:nvSpPr>
        <p:spPr/>
        <p:txBody>
          <a:bodyPr/>
          <a:lstStyle/>
          <a:p>
            <a:r>
              <a:rPr lang="pt-BR" altLang="pt-BR" smtClean="0"/>
              <a:t>Gerência de Processos</a:t>
            </a:r>
          </a:p>
          <a:p>
            <a:endParaRPr lang="pt-BR" altLang="pt-BR" smtClean="0"/>
          </a:p>
          <a:p>
            <a:pPr lvl="1"/>
            <a:r>
              <a:rPr lang="pt-BR" altLang="pt-BR" smtClean="0"/>
              <a:t>Criar e excluir processos de usuários e de sistema</a:t>
            </a:r>
          </a:p>
          <a:p>
            <a:pPr lvl="1"/>
            <a:r>
              <a:rPr lang="pt-BR" altLang="pt-BR" smtClean="0"/>
              <a:t>Suspender e retomar processos</a:t>
            </a:r>
          </a:p>
          <a:p>
            <a:pPr lvl="1"/>
            <a:r>
              <a:rPr lang="pt-BR" altLang="pt-BR" smtClean="0"/>
              <a:t>Fornecer mecanismos para a sincronização e comunicação de processos</a:t>
            </a:r>
          </a:p>
          <a:p>
            <a:pPr lvl="1"/>
            <a:r>
              <a:rPr lang="pt-BR" altLang="pt-BR" smtClean="0"/>
              <a:t>Fornecer mecanismos para o tratamento de Deadlocks  (???)</a:t>
            </a:r>
          </a:p>
          <a:p>
            <a:pPr lvl="1">
              <a:buFont typeface="Arial" panose="020B0604020202020204" pitchFamily="34" charset="0"/>
              <a:buNone/>
            </a:pPr>
            <a:endParaRPr lang="pt-BR" altLang="pt-BR" smtClean="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ítulo 1"/>
          <p:cNvSpPr>
            <a:spLocks noGrp="1"/>
          </p:cNvSpPr>
          <p:nvPr>
            <p:ph type="title"/>
          </p:nvPr>
        </p:nvSpPr>
        <p:spPr/>
        <p:txBody>
          <a:bodyPr/>
          <a:lstStyle/>
          <a:p>
            <a:r>
              <a:rPr lang="pt-BR" altLang="pt-BR" smtClean="0"/>
              <a:t>Componentes do Sistema Operacional</a:t>
            </a:r>
          </a:p>
        </p:txBody>
      </p:sp>
      <p:sp>
        <p:nvSpPr>
          <p:cNvPr id="12291" name="Espaço Reservado para Conteúdo 2"/>
          <p:cNvSpPr>
            <a:spLocks noGrp="1"/>
          </p:cNvSpPr>
          <p:nvPr>
            <p:ph idx="1"/>
          </p:nvPr>
        </p:nvSpPr>
        <p:spPr/>
        <p:txBody>
          <a:bodyPr/>
          <a:lstStyle/>
          <a:p>
            <a:r>
              <a:rPr lang="pt-BR" altLang="pt-BR" smtClean="0"/>
              <a:t>Gerência de Memória</a:t>
            </a:r>
          </a:p>
          <a:p>
            <a:endParaRPr lang="pt-BR" altLang="pt-BR" smtClean="0"/>
          </a:p>
          <a:p>
            <a:pPr lvl="1"/>
            <a:r>
              <a:rPr lang="pt-BR" altLang="pt-BR" smtClean="0"/>
              <a:t>Objetivo: controlar a RAM</a:t>
            </a:r>
          </a:p>
          <a:p>
            <a:pPr lvl="1"/>
            <a:r>
              <a:rPr lang="pt-BR" altLang="pt-BR" smtClean="0"/>
              <a:t>Ram: repositório rápido de dados compartilhados pela CPU e dispositivos de I/O</a:t>
            </a:r>
          </a:p>
          <a:p>
            <a:pPr lvl="1"/>
            <a:r>
              <a:rPr lang="pt-BR" altLang="pt-BR" smtClean="0"/>
              <a:t>CPU endereça e acessa diretamente</a:t>
            </a:r>
          </a:p>
          <a:p>
            <a:pPr lvl="1"/>
            <a:r>
              <a:rPr lang="pt-BR" altLang="pt-BR" smtClean="0"/>
              <a:t>Instruções precisam estar na memória para serem executadas pela CPU</a:t>
            </a:r>
          </a:p>
          <a:p>
            <a:pPr lvl="1"/>
            <a:endParaRPr lang="pt-BR" altLang="pt-BR" smtClean="0"/>
          </a:p>
          <a:p>
            <a:pPr lvl="1">
              <a:buFont typeface="Arial" panose="020B0604020202020204" pitchFamily="34" charset="0"/>
              <a:buNone/>
            </a:pPr>
            <a:endParaRPr lang="pt-BR" altLang="pt-BR" smtClean="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ítulo 1"/>
          <p:cNvSpPr>
            <a:spLocks noGrp="1"/>
          </p:cNvSpPr>
          <p:nvPr>
            <p:ph type="title"/>
          </p:nvPr>
        </p:nvSpPr>
        <p:spPr/>
        <p:txBody>
          <a:bodyPr/>
          <a:lstStyle/>
          <a:p>
            <a:r>
              <a:rPr lang="pt-BR" altLang="pt-BR" smtClean="0"/>
              <a:t>Componentes do Sistema Operacional</a:t>
            </a:r>
          </a:p>
        </p:txBody>
      </p:sp>
      <p:sp>
        <p:nvSpPr>
          <p:cNvPr id="13315" name="Espaço Reservado para Conteúdo 2"/>
          <p:cNvSpPr>
            <a:spLocks noGrp="1"/>
          </p:cNvSpPr>
          <p:nvPr>
            <p:ph idx="1"/>
          </p:nvPr>
        </p:nvSpPr>
        <p:spPr/>
        <p:txBody>
          <a:bodyPr/>
          <a:lstStyle/>
          <a:p>
            <a:r>
              <a:rPr lang="pt-BR" altLang="pt-BR" smtClean="0"/>
              <a:t>Gerência de Memória</a:t>
            </a:r>
          </a:p>
          <a:p>
            <a:endParaRPr lang="pt-BR" altLang="pt-BR" smtClean="0"/>
          </a:p>
          <a:p>
            <a:pPr lvl="1"/>
            <a:r>
              <a:rPr lang="pt-BR" altLang="pt-BR" smtClean="0"/>
              <a:t>Manter registro das partes de memória utilizadas e por quem (processos)</a:t>
            </a:r>
          </a:p>
          <a:p>
            <a:pPr lvl="1"/>
            <a:r>
              <a:rPr lang="pt-BR" altLang="pt-BR" smtClean="0"/>
              <a:t>Decidir que processos deverão ser carregados na memória quando houver espaço disponível</a:t>
            </a:r>
          </a:p>
          <a:p>
            <a:pPr lvl="1"/>
            <a:r>
              <a:rPr lang="pt-BR" altLang="pt-BR" smtClean="0"/>
              <a:t>Alocar e desalocar espaço na memória, conforme necessário</a:t>
            </a:r>
          </a:p>
          <a:p>
            <a:pPr lvl="1">
              <a:buFont typeface="Arial" panose="020B0604020202020204" pitchFamily="34" charset="0"/>
              <a:buNone/>
            </a:pPr>
            <a:endParaRPr lang="pt-BR" altLang="pt-BR"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Memória</a:t>
            </a:r>
            <a:endParaRPr lang="pt-BR" dirty="0"/>
          </a:p>
        </p:txBody>
      </p:sp>
      <p:sp>
        <p:nvSpPr>
          <p:cNvPr id="3" name="Espaço Reservado para Conteúdo 2"/>
          <p:cNvSpPr>
            <a:spLocks noGrp="1"/>
          </p:cNvSpPr>
          <p:nvPr>
            <p:ph idx="1"/>
          </p:nvPr>
        </p:nvSpPr>
        <p:spPr>
          <a:xfrm>
            <a:off x="457200" y="1196752"/>
            <a:ext cx="8435280" cy="4929411"/>
          </a:xfrm>
        </p:spPr>
        <p:txBody>
          <a:bodyPr>
            <a:normAutofit/>
          </a:bodyPr>
          <a:lstStyle/>
          <a:p>
            <a:pPr lvl="0"/>
            <a:r>
              <a:rPr lang="pt-BR" dirty="0"/>
              <a:t>Memória </a:t>
            </a:r>
            <a:r>
              <a:rPr lang="pt-BR" dirty="0" smtClean="0"/>
              <a:t>–&gt;RAM</a:t>
            </a:r>
          </a:p>
          <a:p>
            <a:pPr lvl="0"/>
            <a:r>
              <a:rPr lang="pt-BR" dirty="0" smtClean="0"/>
              <a:t>Tipo </a:t>
            </a:r>
            <a:r>
              <a:rPr lang="pt-BR" dirty="0"/>
              <a:t>de memória </a:t>
            </a:r>
            <a:r>
              <a:rPr lang="pt-BR" dirty="0" smtClean="0"/>
              <a:t>temporária</a:t>
            </a:r>
          </a:p>
          <a:p>
            <a:pPr lvl="0"/>
            <a:r>
              <a:rPr lang="pt-BR" dirty="0" smtClean="0"/>
              <a:t>Usada </a:t>
            </a:r>
            <a:r>
              <a:rPr lang="pt-BR" dirty="0"/>
              <a:t>para carregar os programas e </a:t>
            </a:r>
            <a:r>
              <a:rPr lang="pt-BR" dirty="0" smtClean="0"/>
              <a:t>dados </a:t>
            </a:r>
            <a:r>
              <a:rPr lang="pt-BR" dirty="0"/>
              <a:t>enquanto estão sendo </a:t>
            </a:r>
            <a:r>
              <a:rPr lang="pt-BR" dirty="0" smtClean="0"/>
              <a:t>usados</a:t>
            </a:r>
          </a:p>
          <a:p>
            <a:pPr lvl="0"/>
            <a:r>
              <a:rPr lang="pt-BR" dirty="0" smtClean="0"/>
              <a:t>Outros </a:t>
            </a:r>
            <a:r>
              <a:rPr lang="pt-BR" dirty="0"/>
              <a:t>tipos de </a:t>
            </a:r>
            <a:r>
              <a:rPr lang="pt-BR" dirty="0" smtClean="0"/>
              <a:t>memória:</a:t>
            </a:r>
          </a:p>
          <a:p>
            <a:pPr lvl="1"/>
            <a:r>
              <a:rPr lang="pt-BR" dirty="0" smtClean="0"/>
              <a:t>ROM -&gt; </a:t>
            </a:r>
            <a:r>
              <a:rPr lang="pt-BR" dirty="0"/>
              <a:t>usada principalmente na </a:t>
            </a:r>
            <a:r>
              <a:rPr lang="pt-BR" dirty="0" smtClean="0"/>
              <a:t>BIOS sem perder informações</a:t>
            </a:r>
          </a:p>
          <a:p>
            <a:pPr lvl="1"/>
            <a:r>
              <a:rPr lang="pt-BR" dirty="0" smtClean="0"/>
              <a:t>Cache -&gt; </a:t>
            </a:r>
            <a:r>
              <a:rPr lang="pt-BR" dirty="0"/>
              <a:t>usada em alguns dispositivos como o próprio </a:t>
            </a:r>
            <a:r>
              <a:rPr lang="pt-BR" dirty="0" smtClean="0"/>
              <a:t>processador auxiliando no funcionamento </a:t>
            </a:r>
            <a:endParaRPr lang="pt-BR" dirty="0"/>
          </a:p>
          <a:p>
            <a:endParaRPr lang="pt-BR" dirty="0"/>
          </a:p>
        </p:txBody>
      </p:sp>
    </p:spTree>
    <p:extLst>
      <p:ext uri="{BB962C8B-B14F-4D97-AF65-F5344CB8AC3E}">
        <p14:creationId xmlns:p14="http://schemas.microsoft.com/office/powerpoint/2010/main" val="24895732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p:txBody>
          <a:bodyPr/>
          <a:lstStyle/>
          <a:p>
            <a:r>
              <a:rPr lang="pt-BR" altLang="pt-BR" smtClean="0"/>
              <a:t>Componentes do Sistema Operacional</a:t>
            </a:r>
          </a:p>
        </p:txBody>
      </p:sp>
      <p:sp>
        <p:nvSpPr>
          <p:cNvPr id="14339" name="Espaço Reservado para Conteúdo 2"/>
          <p:cNvSpPr>
            <a:spLocks noGrp="1"/>
          </p:cNvSpPr>
          <p:nvPr>
            <p:ph idx="1"/>
          </p:nvPr>
        </p:nvSpPr>
        <p:spPr/>
        <p:txBody>
          <a:bodyPr/>
          <a:lstStyle/>
          <a:p>
            <a:r>
              <a:rPr lang="pt-BR" altLang="pt-BR" smtClean="0"/>
              <a:t>Gerência de Arquivos</a:t>
            </a:r>
          </a:p>
          <a:p>
            <a:endParaRPr lang="pt-BR" altLang="pt-BR" smtClean="0"/>
          </a:p>
          <a:p>
            <a:pPr lvl="1"/>
            <a:r>
              <a:rPr lang="pt-BR" altLang="pt-BR" smtClean="0"/>
              <a:t>Gerencia mídias de armazenamento de massa</a:t>
            </a:r>
          </a:p>
          <a:p>
            <a:pPr lvl="1"/>
            <a:r>
              <a:rPr lang="pt-BR" altLang="pt-BR" smtClean="0"/>
              <a:t>Organizar diretórios e arquivos (ilusão!!)</a:t>
            </a:r>
          </a:p>
          <a:p>
            <a:pPr lvl="1"/>
            <a:r>
              <a:rPr lang="pt-BR" altLang="pt-BR" smtClean="0"/>
              <a:t>Fornecer uma visão lógica abstraindo as características do hardware</a:t>
            </a:r>
          </a:p>
          <a:p>
            <a:pPr lvl="1"/>
            <a:r>
              <a:rPr lang="pt-BR" altLang="pt-BR" smtClean="0"/>
              <a:t>Controlar e fornecer segurança no acesso aos arquivos</a:t>
            </a:r>
          </a:p>
          <a:p>
            <a:endParaRPr lang="pt-BR" altLang="pt-BR" smtClean="0"/>
          </a:p>
          <a:p>
            <a:pPr lvl="1">
              <a:buFont typeface="Arial" panose="020B0604020202020204" pitchFamily="34" charset="0"/>
              <a:buNone/>
            </a:pPr>
            <a:endParaRPr lang="pt-BR" altLang="pt-BR" smtClean="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ítulo 1"/>
          <p:cNvSpPr>
            <a:spLocks noGrp="1"/>
          </p:cNvSpPr>
          <p:nvPr>
            <p:ph type="title"/>
          </p:nvPr>
        </p:nvSpPr>
        <p:spPr/>
        <p:txBody>
          <a:bodyPr/>
          <a:lstStyle/>
          <a:p>
            <a:r>
              <a:rPr lang="pt-BR" altLang="pt-BR" smtClean="0"/>
              <a:t>Componentes do Sistema Operacional</a:t>
            </a:r>
          </a:p>
        </p:txBody>
      </p:sp>
      <p:sp>
        <p:nvSpPr>
          <p:cNvPr id="15363" name="Espaço Reservado para Conteúdo 2"/>
          <p:cNvSpPr>
            <a:spLocks noGrp="1"/>
          </p:cNvSpPr>
          <p:nvPr>
            <p:ph idx="1"/>
          </p:nvPr>
        </p:nvSpPr>
        <p:spPr/>
        <p:txBody>
          <a:bodyPr/>
          <a:lstStyle/>
          <a:p>
            <a:r>
              <a:rPr lang="pt-BR" altLang="pt-BR" smtClean="0"/>
              <a:t>Gerência de Arquivos</a:t>
            </a:r>
          </a:p>
          <a:p>
            <a:endParaRPr lang="pt-BR" altLang="pt-BR" smtClean="0"/>
          </a:p>
          <a:p>
            <a:pPr lvl="1"/>
            <a:r>
              <a:rPr lang="pt-BR" altLang="pt-BR" smtClean="0"/>
              <a:t>Criar e excluir arquivos/diretórios</a:t>
            </a:r>
          </a:p>
          <a:p>
            <a:pPr lvl="1"/>
            <a:r>
              <a:rPr lang="pt-BR" altLang="pt-BR" smtClean="0"/>
              <a:t>Fornecer suporte a primitivas para manipular arquivos e diretórios</a:t>
            </a:r>
          </a:p>
          <a:p>
            <a:pPr lvl="1"/>
            <a:r>
              <a:rPr lang="pt-BR" altLang="pt-BR" smtClean="0"/>
              <a:t>Mapear arquivos no armazenamento secundário</a:t>
            </a:r>
          </a:p>
          <a:p>
            <a:pPr lvl="1"/>
            <a:r>
              <a:rPr lang="pt-BR" altLang="pt-BR" smtClean="0"/>
              <a:t>Fazer backup de arquivos em meios de armazenamento estáveis</a:t>
            </a:r>
          </a:p>
          <a:p>
            <a:pPr lvl="1"/>
            <a:endParaRPr lang="pt-BR" altLang="pt-BR" smtClean="0"/>
          </a:p>
          <a:p>
            <a:pPr lvl="1">
              <a:buFont typeface="Arial" panose="020B0604020202020204" pitchFamily="34" charset="0"/>
              <a:buNone/>
            </a:pPr>
            <a:endParaRPr lang="pt-BR" altLang="pt-BR" smtClean="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ítulo 1"/>
          <p:cNvSpPr>
            <a:spLocks noGrp="1"/>
          </p:cNvSpPr>
          <p:nvPr>
            <p:ph type="title"/>
          </p:nvPr>
        </p:nvSpPr>
        <p:spPr/>
        <p:txBody>
          <a:bodyPr/>
          <a:lstStyle/>
          <a:p>
            <a:r>
              <a:rPr lang="pt-BR" altLang="pt-BR" smtClean="0"/>
              <a:t>Componentes do Sistema Operacional</a:t>
            </a:r>
          </a:p>
        </p:txBody>
      </p:sp>
      <p:sp>
        <p:nvSpPr>
          <p:cNvPr id="16387" name="Espaço Reservado para Conteúdo 2"/>
          <p:cNvSpPr>
            <a:spLocks noGrp="1"/>
          </p:cNvSpPr>
          <p:nvPr>
            <p:ph idx="1"/>
          </p:nvPr>
        </p:nvSpPr>
        <p:spPr/>
        <p:txBody>
          <a:bodyPr/>
          <a:lstStyle/>
          <a:p>
            <a:r>
              <a:rPr lang="pt-BR" altLang="pt-BR" smtClean="0"/>
              <a:t>Gerência de I/O</a:t>
            </a:r>
          </a:p>
          <a:p>
            <a:endParaRPr lang="pt-BR" altLang="pt-BR" smtClean="0"/>
          </a:p>
          <a:p>
            <a:pPr lvl="1"/>
            <a:r>
              <a:rPr lang="pt-BR" altLang="pt-BR" smtClean="0"/>
              <a:t>Oculta as características e necessidades dos dispositivos de hardware</a:t>
            </a:r>
          </a:p>
          <a:p>
            <a:pPr lvl="1"/>
            <a:r>
              <a:rPr lang="pt-BR" altLang="pt-BR" smtClean="0"/>
              <a:t>Oferece uma interface geral de driver de dispositivo</a:t>
            </a:r>
          </a:p>
          <a:p>
            <a:pPr lvl="1"/>
            <a:r>
              <a:rPr lang="pt-BR" altLang="pt-BR" smtClean="0"/>
              <a:t>Gerencia os driver´s específicos</a:t>
            </a:r>
          </a:p>
          <a:p>
            <a:pPr lvl="1"/>
            <a:r>
              <a:rPr lang="pt-BR" altLang="pt-BR" smtClean="0"/>
              <a:t>Fornece endereçamento e gerencia as prioridades</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ítulo 1"/>
          <p:cNvSpPr>
            <a:spLocks noGrp="1"/>
          </p:cNvSpPr>
          <p:nvPr>
            <p:ph type="title"/>
          </p:nvPr>
        </p:nvSpPr>
        <p:spPr/>
        <p:txBody>
          <a:bodyPr/>
          <a:lstStyle/>
          <a:p>
            <a:r>
              <a:rPr lang="pt-BR" altLang="pt-BR" smtClean="0"/>
              <a:t>Componentes do Sistema Operacional</a:t>
            </a:r>
          </a:p>
        </p:txBody>
      </p:sp>
      <p:sp>
        <p:nvSpPr>
          <p:cNvPr id="17411" name="Espaço Reservado para Conteúdo 2"/>
          <p:cNvSpPr>
            <a:spLocks noGrp="1"/>
          </p:cNvSpPr>
          <p:nvPr>
            <p:ph idx="1"/>
          </p:nvPr>
        </p:nvSpPr>
        <p:spPr>
          <a:xfrm>
            <a:off x="457200" y="836613"/>
            <a:ext cx="8229600" cy="5184775"/>
          </a:xfrm>
        </p:spPr>
        <p:txBody>
          <a:bodyPr/>
          <a:lstStyle/>
          <a:p>
            <a:r>
              <a:rPr lang="pt-BR" altLang="pt-BR" smtClean="0"/>
              <a:t>Serviços do S.O.</a:t>
            </a:r>
          </a:p>
          <a:p>
            <a:pPr lvl="1"/>
            <a:r>
              <a:rPr lang="pt-BR" altLang="pt-BR" smtClean="0"/>
              <a:t>Proteção</a:t>
            </a:r>
          </a:p>
          <a:p>
            <a:pPr lvl="1"/>
            <a:r>
              <a:rPr lang="pt-BR" altLang="pt-BR" smtClean="0"/>
              <a:t>Interpretador de comandos (Shell, PowerShell)</a:t>
            </a:r>
          </a:p>
          <a:p>
            <a:pPr lvl="1"/>
            <a:r>
              <a:rPr lang="pt-BR" altLang="pt-BR" smtClean="0"/>
              <a:t>Execução de programas e finalização da execução</a:t>
            </a:r>
          </a:p>
          <a:p>
            <a:pPr lvl="1"/>
            <a:r>
              <a:rPr lang="pt-BR" altLang="pt-BR" smtClean="0"/>
              <a:t>Operações de I/O</a:t>
            </a:r>
          </a:p>
          <a:p>
            <a:pPr lvl="1"/>
            <a:r>
              <a:rPr lang="pt-BR" altLang="pt-BR" smtClean="0"/>
              <a:t>Manipulação do sistema de arquivos</a:t>
            </a:r>
          </a:p>
          <a:p>
            <a:pPr lvl="1"/>
            <a:r>
              <a:rPr lang="pt-BR" altLang="pt-BR" smtClean="0"/>
              <a:t>Comunicações via memória compartilhada e troca de mensagens</a:t>
            </a:r>
          </a:p>
          <a:p>
            <a:pPr lvl="1"/>
            <a:r>
              <a:rPr lang="pt-BR" altLang="pt-BR" smtClean="0"/>
              <a:t>Detecção e controle de erros</a:t>
            </a:r>
          </a:p>
          <a:p>
            <a:pPr lvl="1"/>
            <a:r>
              <a:rPr lang="pt-BR" altLang="pt-BR" smtClean="0"/>
              <a:t>Alocação de recursos e contabilização</a:t>
            </a:r>
          </a:p>
          <a:p>
            <a:endParaRPr lang="pt-BR" altLang="pt-BR" smtClean="0"/>
          </a:p>
          <a:p>
            <a:pPr lvl="1"/>
            <a:endParaRPr lang="pt-BR" altLang="pt-BR" smtClean="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title"/>
          </p:nvPr>
        </p:nvSpPr>
        <p:spPr/>
        <p:txBody>
          <a:bodyPr/>
          <a:lstStyle/>
          <a:p>
            <a:r>
              <a:rPr lang="pt-BR" altLang="pt-BR" smtClean="0"/>
              <a:t>Resumo da Aula</a:t>
            </a:r>
          </a:p>
        </p:txBody>
      </p:sp>
      <p:graphicFrame>
        <p:nvGraphicFramePr>
          <p:cNvPr id="5" name="Group 3"/>
          <p:cNvGraphicFramePr>
            <a:graphicFrameLocks noGrp="1"/>
          </p:cNvGraphicFramePr>
          <p:nvPr>
            <p:ph idx="1"/>
          </p:nvPr>
        </p:nvGraphicFramePr>
        <p:xfrm>
          <a:off x="457200" y="1125538"/>
          <a:ext cx="8229600" cy="4503737"/>
        </p:xfrm>
        <a:graphic>
          <a:graphicData uri="http://schemas.openxmlformats.org/drawingml/2006/table">
            <a:tbl>
              <a:tblPr/>
              <a:tblGrid>
                <a:gridCol w="2386608"/>
                <a:gridCol w="5842992"/>
              </a:tblGrid>
              <a:tr h="2142127">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400" b="0" i="0" u="none" strike="noStrike" cap="none" normalizeH="0" baseline="0" dirty="0" err="1" smtClean="0">
                          <a:ln>
                            <a:noFill/>
                          </a:ln>
                          <a:solidFill>
                            <a:schemeClr val="tx1"/>
                          </a:solidFill>
                          <a:effectLst/>
                          <a:latin typeface="Calibri" pitchFamily="34" charset="0"/>
                        </a:rPr>
                        <a:t>S.O.</a:t>
                      </a:r>
                      <a:endParaRPr kumimoji="0" lang="pt-BR" sz="2400" b="0" i="0" u="none" strike="noStrike" cap="none" normalizeH="0" baseline="0" dirty="0" smtClean="0">
                        <a:ln>
                          <a:noFill/>
                        </a:ln>
                        <a:solidFill>
                          <a:schemeClr val="tx1"/>
                        </a:solidFill>
                        <a:effectLst/>
                        <a:latin typeface="Calibri" pitchFamily="34" charset="0"/>
                      </a:endParaRPr>
                    </a:p>
                  </a:txBody>
                  <a:tcPr marL="90000" marR="90000" marT="46806" marB="4680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400" b="0" i="0" u="none" strike="noStrike" cap="none" normalizeH="0" baseline="0" dirty="0" smtClean="0">
                          <a:ln>
                            <a:noFill/>
                          </a:ln>
                          <a:solidFill>
                            <a:schemeClr val="tx1"/>
                          </a:solidFill>
                          <a:effectLst/>
                          <a:latin typeface="Calibri" pitchFamily="34" charset="0"/>
                        </a:rPr>
                        <a:t>Responsável pela gerência de recursos de hardware</a:t>
                      </a:r>
                    </a:p>
                  </a:txBody>
                  <a:tcPr marL="90000" marR="90000" marT="46806" marB="4680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236161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pt-BR" sz="2400" b="0" i="0" u="none" strike="noStrike" cap="none" normalizeH="0" baseline="0" dirty="0" smtClean="0">
                        <a:ln>
                          <a:noFill/>
                        </a:ln>
                        <a:solidFill>
                          <a:schemeClr val="tx1"/>
                        </a:solidFill>
                        <a:effectLst/>
                        <a:latin typeface="Calibri" pitchFamily="34" charset="0"/>
                      </a:endParaRPr>
                    </a:p>
                  </a:txBody>
                  <a:tcPr marL="90000" marR="90000" marT="46806" marB="4680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400" b="0" i="0" u="none" strike="noStrike" kern="1200" cap="none" normalizeH="0" baseline="0" dirty="0" smtClean="0">
                          <a:ln>
                            <a:noFill/>
                          </a:ln>
                          <a:solidFill>
                            <a:schemeClr val="tx1"/>
                          </a:solidFill>
                          <a:effectLst/>
                          <a:latin typeface="Calibri" pitchFamily="34" charset="0"/>
                          <a:ea typeface="+mn-ea"/>
                          <a:cs typeface="+mn-cs"/>
                          <a:sym typeface="Symbol" pitchFamily="18" charset="2"/>
                        </a:rPr>
                        <a:t>Responsável pela execução de programas e seus processos</a:t>
                      </a:r>
                    </a:p>
                  </a:txBody>
                  <a:tcPr marL="90000" marR="90000" marT="46806" marB="4680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advTm="115632"/>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endParaRPr lang="pt-BR" altLang="pt-BR" smtClean="0"/>
          </a:p>
        </p:txBody>
      </p:sp>
      <p:sp>
        <p:nvSpPr>
          <p:cNvPr id="19459" name="Espaço Reservado para Conteúdo 3"/>
          <p:cNvSpPr>
            <a:spLocks noGrp="1"/>
          </p:cNvSpPr>
          <p:nvPr>
            <p:ph idx="1"/>
          </p:nvPr>
        </p:nvSpPr>
        <p:spPr/>
        <p:txBody>
          <a:bodyPr/>
          <a:lstStyle/>
          <a:p>
            <a:pPr algn="ctr"/>
            <a:endParaRPr lang="pt-BR" altLang="pt-BR" smtClean="0"/>
          </a:p>
          <a:p>
            <a:pPr algn="ctr"/>
            <a:r>
              <a:rPr lang="pt-BR" altLang="pt-BR" smtClean="0"/>
              <a:t>Obrigado pela atenção</a:t>
            </a:r>
          </a:p>
        </p:txBody>
      </p:sp>
      <p:pic>
        <p:nvPicPr>
          <p:cNvPr id="19460" name="Picture 2" descr="C:\Users\Luciano Xiscatti\AppData\Local\Microsoft\Windows\Temporary Internet Files\Content.IE5\AM86WR48\MC900434675[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5375" y="2781300"/>
            <a:ext cx="1914525"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15632"/>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5121"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b="5939"/>
          <a:stretch/>
        </p:blipFill>
        <p:spPr bwMode="auto">
          <a:xfrm>
            <a:off x="251520" y="260647"/>
            <a:ext cx="8136904" cy="5374423"/>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008AE8"/>
                  </a:outerShdw>
                </a:effectLst>
              </a14:hiddenEffects>
            </a:ext>
          </a:extLst>
        </p:spPr>
      </p:pic>
    </p:spTree>
    <p:extLst>
      <p:ext uri="{BB962C8B-B14F-4D97-AF65-F5344CB8AC3E}">
        <p14:creationId xmlns:p14="http://schemas.microsoft.com/office/powerpoint/2010/main" val="1251026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850106"/>
          </a:xfrm>
        </p:spPr>
        <p:txBody>
          <a:bodyPr>
            <a:normAutofit/>
          </a:bodyPr>
          <a:lstStyle/>
          <a:p>
            <a:r>
              <a:rPr lang="pt-BR" dirty="0" smtClean="0"/>
              <a:t>Armazenamento</a:t>
            </a:r>
            <a:endParaRPr lang="pt-BR" dirty="0"/>
          </a:p>
        </p:txBody>
      </p:sp>
      <p:sp>
        <p:nvSpPr>
          <p:cNvPr id="3" name="Espaço Reservado para Conteúdo 2"/>
          <p:cNvSpPr>
            <a:spLocks noGrp="1"/>
          </p:cNvSpPr>
          <p:nvPr>
            <p:ph idx="1"/>
          </p:nvPr>
        </p:nvSpPr>
        <p:spPr>
          <a:xfrm>
            <a:off x="457200" y="1124744"/>
            <a:ext cx="8229600" cy="5001419"/>
          </a:xfrm>
        </p:spPr>
        <p:txBody>
          <a:bodyPr>
            <a:normAutofit fontScale="92500"/>
          </a:bodyPr>
          <a:lstStyle/>
          <a:p>
            <a:pPr lvl="0"/>
            <a:r>
              <a:rPr lang="pt-BR" dirty="0"/>
              <a:t>Armazenamento </a:t>
            </a:r>
            <a:r>
              <a:rPr lang="pt-BR" dirty="0" smtClean="0"/>
              <a:t>-&gt; Executar programas a </a:t>
            </a:r>
            <a:r>
              <a:rPr lang="pt-BR" dirty="0"/>
              <a:t>partir de algum </a:t>
            </a:r>
            <a:r>
              <a:rPr lang="pt-BR" dirty="0" smtClean="0"/>
              <a:t>dispositivo</a:t>
            </a:r>
          </a:p>
          <a:p>
            <a:pPr lvl="0"/>
            <a:r>
              <a:rPr lang="pt-BR" dirty="0" smtClean="0"/>
              <a:t>Evitar a perda das </a:t>
            </a:r>
            <a:r>
              <a:rPr lang="pt-BR" dirty="0"/>
              <a:t>informações </a:t>
            </a:r>
            <a:r>
              <a:rPr lang="pt-BR" dirty="0" smtClean="0"/>
              <a:t>quando desligamos o computador</a:t>
            </a:r>
          </a:p>
          <a:p>
            <a:pPr lvl="0"/>
            <a:r>
              <a:rPr lang="pt-BR" dirty="0" smtClean="0"/>
              <a:t>Armazenar </a:t>
            </a:r>
            <a:r>
              <a:rPr lang="pt-BR" dirty="0"/>
              <a:t>os programas e os dados e arquivos em dispositivos que guardem as informações mesmo com o computador </a:t>
            </a:r>
            <a:r>
              <a:rPr lang="pt-BR" dirty="0" smtClean="0"/>
              <a:t>desligado</a:t>
            </a:r>
          </a:p>
          <a:p>
            <a:pPr lvl="0"/>
            <a:r>
              <a:rPr lang="pt-BR" dirty="0" smtClean="0"/>
              <a:t>Dispositivos de armazenamento:</a:t>
            </a:r>
          </a:p>
          <a:p>
            <a:pPr lvl="1"/>
            <a:r>
              <a:rPr lang="pt-BR" dirty="0" err="1" smtClean="0"/>
              <a:t>Cd´s</a:t>
            </a:r>
            <a:r>
              <a:rPr lang="pt-BR" dirty="0"/>
              <a:t>, </a:t>
            </a:r>
            <a:r>
              <a:rPr lang="pt-BR" dirty="0" err="1"/>
              <a:t>dvd´s</a:t>
            </a:r>
            <a:r>
              <a:rPr lang="pt-BR" dirty="0"/>
              <a:t>, pen-drive, </a:t>
            </a:r>
            <a:r>
              <a:rPr lang="pt-BR" dirty="0" smtClean="0"/>
              <a:t>cartões e disco rígido </a:t>
            </a:r>
            <a:r>
              <a:rPr lang="pt-BR" dirty="0"/>
              <a:t>o famoso </a:t>
            </a:r>
            <a:r>
              <a:rPr lang="pt-BR" dirty="0" smtClean="0"/>
              <a:t>HD (hard disk). </a:t>
            </a:r>
            <a:endParaRPr lang="pt-BR" dirty="0"/>
          </a:p>
          <a:p>
            <a:endParaRPr lang="pt-BR" dirty="0"/>
          </a:p>
        </p:txBody>
      </p:sp>
    </p:spTree>
    <p:extLst>
      <p:ext uri="{BB962C8B-B14F-4D97-AF65-F5344CB8AC3E}">
        <p14:creationId xmlns:p14="http://schemas.microsoft.com/office/powerpoint/2010/main" val="3800732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isque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5948" y="4020905"/>
            <a:ext cx="1538380" cy="1615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pendrive"/>
          <p:cNvPicPr>
            <a:picLocks noChangeAspect="1"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3923927" y="1123130"/>
            <a:ext cx="2062021" cy="18738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5948" y="1105291"/>
            <a:ext cx="2850548" cy="2850548"/>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drive cd"/>
          <p:cNvPicPr>
            <a:picLocks noChangeAspect="1" noChangeArrowheads="1"/>
          </p:cNvPicPr>
          <p:nvPr/>
        </p:nvPicPr>
        <p:blipFill>
          <a:blip r:embed="rId5">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2373626" y="4206527"/>
            <a:ext cx="3203258" cy="214335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rivedisquetes"/>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1941" y="3989603"/>
            <a:ext cx="2031685" cy="20316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6151" name="Picture 7" descr="0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673" y="1036704"/>
            <a:ext cx="3321924" cy="3024336"/>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p:cNvSpPr txBox="1"/>
          <p:nvPr/>
        </p:nvSpPr>
        <p:spPr>
          <a:xfrm>
            <a:off x="509673" y="260648"/>
            <a:ext cx="7878751" cy="769441"/>
          </a:xfrm>
          <a:prstGeom prst="rect">
            <a:avLst/>
          </a:prstGeom>
          <a:noFill/>
        </p:spPr>
        <p:txBody>
          <a:bodyPr wrap="square" rtlCol="0">
            <a:spAutoFit/>
          </a:bodyPr>
          <a:lstStyle/>
          <a:p>
            <a:pPr algn="ctr">
              <a:spcBef>
                <a:spcPct val="0"/>
              </a:spcBef>
            </a:pPr>
            <a:r>
              <a:rPr lang="pt-BR" sz="4400" dirty="0">
                <a:latin typeface="+mj-lt"/>
                <a:ea typeface="+mj-ea"/>
                <a:cs typeface="+mj-cs"/>
              </a:rPr>
              <a:t>Dispositivos de Armazenamento</a:t>
            </a:r>
          </a:p>
        </p:txBody>
      </p:sp>
    </p:spTree>
    <p:extLst>
      <p:ext uri="{BB962C8B-B14F-4D97-AF65-F5344CB8AC3E}">
        <p14:creationId xmlns:p14="http://schemas.microsoft.com/office/powerpoint/2010/main" val="2546948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Periféricos e interfaces</a:t>
            </a:r>
            <a:endParaRPr lang="pt-BR" dirty="0"/>
          </a:p>
        </p:txBody>
      </p:sp>
      <p:sp>
        <p:nvSpPr>
          <p:cNvPr id="3" name="Espaço Reservado para Conteúdo 2"/>
          <p:cNvSpPr>
            <a:spLocks noGrp="1"/>
          </p:cNvSpPr>
          <p:nvPr>
            <p:ph idx="1"/>
          </p:nvPr>
        </p:nvSpPr>
        <p:spPr/>
        <p:txBody>
          <a:bodyPr/>
          <a:lstStyle/>
          <a:p>
            <a:pPr lvl="0"/>
            <a:r>
              <a:rPr lang="pt-BR" dirty="0" smtClean="0"/>
              <a:t>Periféricos e Interfaces alimentam </a:t>
            </a:r>
            <a:r>
              <a:rPr lang="pt-BR" dirty="0"/>
              <a:t>os programas com </a:t>
            </a:r>
            <a:r>
              <a:rPr lang="pt-BR" dirty="0" smtClean="0"/>
              <a:t>informações</a:t>
            </a:r>
          </a:p>
          <a:p>
            <a:pPr lvl="0"/>
            <a:r>
              <a:rPr lang="pt-BR" dirty="0" smtClean="0"/>
              <a:t>Mostram as respostas </a:t>
            </a:r>
            <a:r>
              <a:rPr lang="pt-BR" dirty="0"/>
              <a:t>do que estamos </a:t>
            </a:r>
            <a:r>
              <a:rPr lang="pt-BR" dirty="0" smtClean="0"/>
              <a:t>fazendo</a:t>
            </a:r>
          </a:p>
          <a:p>
            <a:pPr lvl="0"/>
            <a:r>
              <a:rPr lang="pt-BR" dirty="0" smtClean="0"/>
              <a:t>Dispositivos </a:t>
            </a:r>
            <a:r>
              <a:rPr lang="pt-BR" dirty="0"/>
              <a:t>de entrada e </a:t>
            </a:r>
            <a:r>
              <a:rPr lang="pt-BR" dirty="0" smtClean="0"/>
              <a:t>saída</a:t>
            </a:r>
          </a:p>
          <a:p>
            <a:pPr lvl="0"/>
            <a:r>
              <a:rPr lang="pt-BR" dirty="0" smtClean="0"/>
              <a:t>interface </a:t>
            </a:r>
            <a:r>
              <a:rPr lang="pt-BR" dirty="0"/>
              <a:t>entre o </a:t>
            </a:r>
            <a:r>
              <a:rPr lang="pt-BR" dirty="0" smtClean="0"/>
              <a:t>mundo e computadores</a:t>
            </a:r>
          </a:p>
          <a:p>
            <a:pPr lvl="0"/>
            <a:r>
              <a:rPr lang="pt-BR" dirty="0" smtClean="0"/>
              <a:t>Exemplos: </a:t>
            </a:r>
            <a:r>
              <a:rPr lang="pt-BR" dirty="0"/>
              <a:t>teclado, mouse, monitor.</a:t>
            </a:r>
          </a:p>
          <a:p>
            <a:endParaRPr lang="pt-BR" dirty="0"/>
          </a:p>
        </p:txBody>
      </p:sp>
    </p:spTree>
    <p:extLst>
      <p:ext uri="{BB962C8B-B14F-4D97-AF65-F5344CB8AC3E}">
        <p14:creationId xmlns:p14="http://schemas.microsoft.com/office/powerpoint/2010/main" val="2013427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p:txBody>
          <a:bodyPr/>
          <a:lstStyle/>
          <a:p>
            <a:r>
              <a:rPr lang="pt-BR" altLang="pt-BR" smtClean="0"/>
              <a:t>Conceitos Importantes</a:t>
            </a:r>
          </a:p>
        </p:txBody>
      </p:sp>
      <p:graphicFrame>
        <p:nvGraphicFramePr>
          <p:cNvPr id="5" name="Group 3"/>
          <p:cNvGraphicFramePr>
            <a:graphicFrameLocks noGrp="1"/>
          </p:cNvGraphicFramePr>
          <p:nvPr>
            <p:ph idx="1"/>
          </p:nvPr>
        </p:nvGraphicFramePr>
        <p:xfrm>
          <a:off x="457200" y="1125538"/>
          <a:ext cx="8229600" cy="4606925"/>
        </p:xfrm>
        <a:graphic>
          <a:graphicData uri="http://schemas.openxmlformats.org/drawingml/2006/table">
            <a:tbl>
              <a:tblPr/>
              <a:tblGrid>
                <a:gridCol w="2386608"/>
                <a:gridCol w="5842992"/>
              </a:tblGrid>
              <a:tr h="2303066">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pt-BR" sz="2400" b="0" i="0" u="none" strike="noStrike" cap="none" normalizeH="0" baseline="0" dirty="0" smtClean="0">
                        <a:ln>
                          <a:noFill/>
                        </a:ln>
                        <a:solidFill>
                          <a:schemeClr val="tx1"/>
                        </a:solidFill>
                        <a:effectLst/>
                        <a:latin typeface="Calibri" pitchFamily="34" charset="0"/>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400" b="0" i="0" u="none" strike="noStrike" cap="none" normalizeH="0" baseline="0" dirty="0" smtClean="0">
                          <a:ln>
                            <a:noFill/>
                          </a:ln>
                          <a:solidFill>
                            <a:schemeClr val="tx1"/>
                          </a:solidFill>
                          <a:effectLst/>
                          <a:latin typeface="Calibri" pitchFamily="34" charset="0"/>
                        </a:rPr>
                        <a:t>Hardware</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pt-BR" sz="2400" b="0" i="0" u="none" strike="noStrike" cap="none" normalizeH="0" baseline="0" dirty="0" smtClean="0">
                        <a:ln>
                          <a:noFill/>
                        </a:ln>
                        <a:solidFill>
                          <a:schemeClr val="tx1"/>
                        </a:solidFill>
                        <a:effectLst/>
                        <a:latin typeface="Calibri" pitchFamily="34" charset="0"/>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400" b="0" i="0" u="none" strike="noStrike" cap="none" normalizeH="0" baseline="0" dirty="0" smtClean="0">
                          <a:ln>
                            <a:noFill/>
                          </a:ln>
                          <a:solidFill>
                            <a:schemeClr val="tx1"/>
                          </a:solidFill>
                          <a:effectLst/>
                          <a:latin typeface="Calibri" pitchFamily="34" charset="0"/>
                        </a:rPr>
                        <a:t>É a parte física do computador, as peças.</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400" b="0" i="0" u="none" strike="noStrike" cap="none" normalizeH="0" baseline="0" dirty="0" smtClean="0">
                          <a:ln>
                            <a:noFill/>
                          </a:ln>
                          <a:solidFill>
                            <a:schemeClr val="tx1"/>
                          </a:solidFill>
                          <a:effectLst/>
                          <a:latin typeface="Calibri" pitchFamily="34" charset="0"/>
                        </a:rPr>
                        <a:t>No popular:</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400" b="0" i="0" u="none" strike="noStrike" cap="none" normalizeH="0" baseline="0" dirty="0" smtClean="0">
                          <a:ln>
                            <a:noFill/>
                          </a:ln>
                          <a:solidFill>
                            <a:schemeClr val="tx1"/>
                          </a:solidFill>
                          <a:effectLst/>
                          <a:latin typeface="Calibri" pitchFamily="34" charset="0"/>
                        </a:rPr>
                        <a:t>“É o que a gente chuta !!”( não pode )</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03859">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pt-BR" sz="2400" b="0" i="0" u="none" strike="noStrike" cap="none" normalizeH="0" baseline="0" dirty="0" smtClean="0">
                        <a:ln>
                          <a:noFill/>
                        </a:ln>
                        <a:solidFill>
                          <a:schemeClr val="tx1"/>
                        </a:solidFill>
                        <a:effectLst/>
                        <a:latin typeface="Calibri" pitchFamily="34" charset="0"/>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400" b="0" i="0" u="none" strike="noStrike" cap="none" normalizeH="0" baseline="0" dirty="0" smtClean="0">
                          <a:ln>
                            <a:noFill/>
                          </a:ln>
                          <a:solidFill>
                            <a:schemeClr val="tx1"/>
                          </a:solidFill>
                          <a:effectLst/>
                          <a:latin typeface="Calibri" pitchFamily="34" charset="0"/>
                        </a:rPr>
                        <a:t>Software</a:t>
                      </a: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pt-BR" sz="2400" b="0" i="0" u="none" strike="noStrike" cap="none" normalizeH="0" baseline="0" dirty="0" smtClean="0">
                        <a:ln>
                          <a:noFill/>
                        </a:ln>
                        <a:solidFill>
                          <a:schemeClr val="tx1"/>
                        </a:solidFill>
                        <a:effectLst/>
                        <a:latin typeface="Calibri" pitchFamily="34" charset="0"/>
                        <a:sym typeface="Symbol" pitchFamily="18" charset="2"/>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400" b="0" i="0" u="none" strike="noStrike" cap="none" normalizeH="0" baseline="0" dirty="0" smtClean="0">
                          <a:ln>
                            <a:noFill/>
                          </a:ln>
                          <a:solidFill>
                            <a:schemeClr val="tx1"/>
                          </a:solidFill>
                          <a:effectLst/>
                          <a:latin typeface="Calibri" pitchFamily="34" charset="0"/>
                          <a:sym typeface="Symbol" pitchFamily="18" charset="2"/>
                        </a:rPr>
                        <a:t>E a parte lógica definida em códigos.</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400" b="0" i="0" u="none" strike="noStrike" cap="none" normalizeH="0" baseline="0" dirty="0" smtClean="0">
                          <a:ln>
                            <a:noFill/>
                          </a:ln>
                          <a:solidFill>
                            <a:schemeClr val="tx1"/>
                          </a:solidFill>
                          <a:effectLst/>
                          <a:latin typeface="Calibri" pitchFamily="34" charset="0"/>
                          <a:sym typeface="Symbol" pitchFamily="18" charset="2"/>
                        </a:rPr>
                        <a:t>“ É o que a gente xinga !!” ( que feio )</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advTm="115632"/>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onitor"/>
          <p:cNvPicPr>
            <a:picLocks noChangeAspect="1" noChangeArrowheads="1"/>
          </p:cNvPicPr>
          <p:nvPr/>
        </p:nvPicPr>
        <p:blipFill>
          <a:blip r:embed="rId2">
            <a:clrChange>
              <a:clrFrom>
                <a:srgbClr val="F4FAFA"/>
              </a:clrFrom>
              <a:clrTo>
                <a:srgbClr val="F4FAFA">
                  <a:alpha val="0"/>
                </a:srgbClr>
              </a:clrTo>
            </a:clrChange>
            <a:extLst>
              <a:ext uri="{28A0092B-C50C-407E-A947-70E740481C1C}">
                <a14:useLocalDpi xmlns:a14="http://schemas.microsoft.com/office/drawing/2010/main" val="0"/>
              </a:ext>
            </a:extLst>
          </a:blip>
          <a:srcRect/>
          <a:stretch>
            <a:fillRect/>
          </a:stretch>
        </p:blipFill>
        <p:spPr bwMode="auto">
          <a:xfrm>
            <a:off x="0" y="150992"/>
            <a:ext cx="3004033" cy="3044628"/>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impresso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329" y="404664"/>
            <a:ext cx="2902545" cy="223272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eclad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85534" y="2572730"/>
            <a:ext cx="3521091" cy="2656469"/>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scane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00083" y="3195619"/>
            <a:ext cx="2635475" cy="174877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s"/>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92542" y="624169"/>
            <a:ext cx="1948562" cy="1948562"/>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micro"/>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8701" y="4005064"/>
            <a:ext cx="2313917" cy="209064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9324" y="2911518"/>
            <a:ext cx="7623472" cy="1525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000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Barramento</a:t>
            </a:r>
            <a:endParaRPr lang="pt-BR" dirty="0"/>
          </a:p>
        </p:txBody>
      </p:sp>
      <p:sp>
        <p:nvSpPr>
          <p:cNvPr id="3" name="Espaço Reservado para Conteúdo 2"/>
          <p:cNvSpPr>
            <a:spLocks noGrp="1"/>
          </p:cNvSpPr>
          <p:nvPr>
            <p:ph idx="1"/>
          </p:nvPr>
        </p:nvSpPr>
        <p:spPr>
          <a:xfrm>
            <a:off x="457200" y="1196752"/>
            <a:ext cx="8229600" cy="4929411"/>
          </a:xfrm>
        </p:spPr>
        <p:txBody>
          <a:bodyPr>
            <a:normAutofit/>
          </a:bodyPr>
          <a:lstStyle/>
          <a:p>
            <a:r>
              <a:rPr lang="pt-BR" sz="3600" dirty="0" smtClean="0"/>
              <a:t>Barramento -&gt; interligação entre todos os componentes</a:t>
            </a:r>
          </a:p>
          <a:p>
            <a:r>
              <a:rPr lang="pt-BR" sz="3600" i="1" dirty="0" smtClean="0"/>
              <a:t>Motherboard -&gt; </a:t>
            </a:r>
            <a:r>
              <a:rPr lang="pt-BR" sz="3600" dirty="0" err="1" smtClean="0"/>
              <a:t>placa-mãe</a:t>
            </a:r>
            <a:endParaRPr lang="pt-BR" sz="3600" dirty="0" smtClean="0"/>
          </a:p>
          <a:p>
            <a:r>
              <a:rPr lang="pt-BR" sz="3600" dirty="0" smtClean="0"/>
              <a:t>Possibilita </a:t>
            </a:r>
            <a:r>
              <a:rPr lang="pt-BR" sz="3600" dirty="0"/>
              <a:t>a troca de </a:t>
            </a:r>
            <a:r>
              <a:rPr lang="pt-BR" sz="3600" dirty="0" smtClean="0"/>
              <a:t>informações</a:t>
            </a:r>
          </a:p>
          <a:p>
            <a:r>
              <a:rPr lang="pt-BR" sz="3600" dirty="0" smtClean="0"/>
              <a:t>Provê </a:t>
            </a:r>
            <a:r>
              <a:rPr lang="pt-BR" sz="3600" dirty="0"/>
              <a:t>o caminho para os dados trafegarem entre os dispositivos, memória, processador, periféricos e armazenamento</a:t>
            </a:r>
            <a:r>
              <a:rPr lang="pt-BR" sz="3600" dirty="0" smtClean="0"/>
              <a:t>!</a:t>
            </a:r>
            <a:endParaRPr lang="pt-BR" sz="3600" dirty="0"/>
          </a:p>
          <a:p>
            <a:endParaRPr lang="pt-BR" dirty="0"/>
          </a:p>
        </p:txBody>
      </p:sp>
    </p:spTree>
    <p:extLst>
      <p:ext uri="{BB962C8B-B14F-4D97-AF65-F5344CB8AC3E}">
        <p14:creationId xmlns:p14="http://schemas.microsoft.com/office/powerpoint/2010/main" val="346949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ard-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18792" y="786335"/>
            <a:ext cx="6793949" cy="52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9169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Energia elétrica</a:t>
            </a:r>
            <a:endParaRPr lang="pt-BR" dirty="0"/>
          </a:p>
        </p:txBody>
      </p:sp>
      <p:sp>
        <p:nvSpPr>
          <p:cNvPr id="3" name="Espaço Reservado para Conteúdo 2"/>
          <p:cNvSpPr>
            <a:spLocks noGrp="1"/>
          </p:cNvSpPr>
          <p:nvPr>
            <p:ph idx="1"/>
          </p:nvPr>
        </p:nvSpPr>
        <p:spPr/>
        <p:txBody>
          <a:bodyPr>
            <a:normAutofit fontScale="85000" lnSpcReduction="10000"/>
          </a:bodyPr>
          <a:lstStyle/>
          <a:p>
            <a:r>
              <a:rPr lang="pt-BR" dirty="0" smtClean="0"/>
              <a:t>Dispositivo elétrico</a:t>
            </a:r>
          </a:p>
          <a:p>
            <a:r>
              <a:rPr lang="pt-BR" dirty="0" smtClean="0"/>
              <a:t>Fornece energia para os componentes -&gt; fonte </a:t>
            </a:r>
            <a:r>
              <a:rPr lang="pt-BR" dirty="0"/>
              <a:t>de </a:t>
            </a:r>
            <a:r>
              <a:rPr lang="pt-BR" dirty="0" smtClean="0"/>
              <a:t>alimentação</a:t>
            </a:r>
          </a:p>
          <a:p>
            <a:r>
              <a:rPr lang="pt-BR" dirty="0" smtClean="0"/>
              <a:t>Converte </a:t>
            </a:r>
            <a:r>
              <a:rPr lang="pt-BR" dirty="0"/>
              <a:t>em tensão contínua (DC) a tensão alternada (AC) fornecida pela rede </a:t>
            </a:r>
            <a:r>
              <a:rPr lang="pt-BR" dirty="0" smtClean="0"/>
              <a:t>elétrica</a:t>
            </a:r>
          </a:p>
          <a:p>
            <a:r>
              <a:rPr lang="pt-BR" dirty="0" smtClean="0"/>
              <a:t>Fonte </a:t>
            </a:r>
            <a:r>
              <a:rPr lang="pt-BR" dirty="0"/>
              <a:t>de alimentação converte os 110V ou 220V alternados da rede elétrica para as tensões contínuas utilizadas pelos componentes eletrônicos do computador, que são: +3,3V, +5V, +12V, -5V e -</a:t>
            </a:r>
            <a:r>
              <a:rPr lang="pt-BR" dirty="0" smtClean="0"/>
              <a:t>12V</a:t>
            </a:r>
          </a:p>
          <a:p>
            <a:r>
              <a:rPr lang="pt-BR" dirty="0" smtClean="0"/>
              <a:t>Fonte </a:t>
            </a:r>
            <a:r>
              <a:rPr lang="pt-BR" dirty="0"/>
              <a:t>de alimentação também participa do processo de refrigeração, facilitando a circulação de ar dentro do </a:t>
            </a:r>
            <a:r>
              <a:rPr lang="pt-BR" dirty="0" smtClean="0"/>
              <a:t>gabinete</a:t>
            </a:r>
            <a:endParaRPr lang="pt-BR" dirty="0"/>
          </a:p>
        </p:txBody>
      </p:sp>
    </p:spTree>
    <p:extLst>
      <p:ext uri="{BB962C8B-B14F-4D97-AF65-F5344CB8AC3E}">
        <p14:creationId xmlns:p14="http://schemas.microsoft.com/office/powerpoint/2010/main" val="3620430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117570"/>
            <a:ext cx="6480720" cy="4874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3051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ço Reservado para Conteúdo 3"/>
          <p:cNvGraphicFramePr>
            <a:graphicFrameLocks noGrp="1"/>
          </p:cNvGraphicFramePr>
          <p:nvPr>
            <p:ph idx="1"/>
            <p:extLst/>
          </p:nvPr>
        </p:nvGraphicFramePr>
        <p:xfrm>
          <a:off x="467543" y="476672"/>
          <a:ext cx="7920880" cy="5256585"/>
        </p:xfrm>
        <a:graphic>
          <a:graphicData uri="http://schemas.openxmlformats.org/drawingml/2006/table">
            <a:tbl>
              <a:tblPr>
                <a:tableStyleId>{5C22544A-7EE6-4342-B048-85BDC9FD1C3A}</a:tableStyleId>
              </a:tblPr>
              <a:tblGrid>
                <a:gridCol w="1800201"/>
                <a:gridCol w="1368151"/>
                <a:gridCol w="1584176"/>
                <a:gridCol w="1584176"/>
                <a:gridCol w="1584176"/>
              </a:tblGrid>
              <a:tr h="636387">
                <a:tc>
                  <a:txBody>
                    <a:bodyPr/>
                    <a:lstStyle/>
                    <a:p>
                      <a:pPr algn="ctr">
                        <a:lnSpc>
                          <a:spcPct val="150000"/>
                        </a:lnSpc>
                        <a:spcAft>
                          <a:spcPts val="0"/>
                        </a:spcAft>
                      </a:pPr>
                      <a:r>
                        <a:rPr lang="pt-BR" sz="1100" dirty="0">
                          <a:effectLst/>
                          <a:latin typeface="Arial Black" panose="020B0A04020102020204" pitchFamily="34" charset="0"/>
                        </a:rPr>
                        <a:t>Tipo de Aparelho</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dirty="0">
                          <a:effectLst/>
                          <a:latin typeface="Arial Black" panose="020B0A04020102020204" pitchFamily="34" charset="0"/>
                        </a:rPr>
                        <a:t>Potência Média (watts)</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dirty="0">
                          <a:effectLst/>
                          <a:latin typeface="Arial Black" panose="020B0A04020102020204" pitchFamily="34" charset="0"/>
                        </a:rPr>
                        <a:t>Dias de uso por mês</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Tempo médio de uso (dia)</a:t>
                      </a:r>
                      <a:endParaRPr lang="pt-BR" sz="110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Consumo médio mensal (kWh)</a:t>
                      </a:r>
                      <a:endParaRPr lang="pt-BR" sz="1100">
                        <a:effectLst/>
                        <a:latin typeface="Arial Black" panose="020B0A04020102020204" pitchFamily="34" charset="0"/>
                        <a:ea typeface="Times New Roman"/>
                        <a:cs typeface="Times New Roman"/>
                      </a:endParaRPr>
                    </a:p>
                  </a:txBody>
                  <a:tcPr marL="23748" marR="23748" marT="23748" marB="23748" anchor="ctr"/>
                </a:tc>
              </a:tr>
              <a:tr h="636387">
                <a:tc>
                  <a:txBody>
                    <a:bodyPr/>
                    <a:lstStyle/>
                    <a:p>
                      <a:pPr algn="ctr">
                        <a:lnSpc>
                          <a:spcPct val="150000"/>
                        </a:lnSpc>
                        <a:spcAft>
                          <a:spcPts val="0"/>
                        </a:spcAft>
                      </a:pPr>
                      <a:r>
                        <a:rPr lang="pt-BR" sz="1100" dirty="0">
                          <a:effectLst/>
                          <a:latin typeface="Arial Black" panose="020B0A04020102020204" pitchFamily="34" charset="0"/>
                        </a:rPr>
                        <a:t>Geladeira de uma porta</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dirty="0">
                          <a:effectLst/>
                          <a:latin typeface="Arial Black" panose="020B0A04020102020204" pitchFamily="34" charset="0"/>
                        </a:rPr>
                        <a:t>200</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dirty="0">
                          <a:effectLst/>
                          <a:latin typeface="Arial Black" panose="020B0A04020102020204" pitchFamily="34" charset="0"/>
                        </a:rPr>
                        <a:t>30</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dirty="0">
                          <a:effectLst/>
                          <a:latin typeface="Arial Black" panose="020B0A04020102020204" pitchFamily="34" charset="0"/>
                        </a:rPr>
                        <a:t>10h*</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60</a:t>
                      </a:r>
                      <a:endParaRPr lang="pt-BR" sz="1100">
                        <a:effectLst/>
                        <a:latin typeface="Arial Black" panose="020B0A04020102020204" pitchFamily="34" charset="0"/>
                        <a:ea typeface="Times New Roman"/>
                        <a:cs typeface="Times New Roman"/>
                      </a:endParaRPr>
                    </a:p>
                  </a:txBody>
                  <a:tcPr marL="23748" marR="23748" marT="23748" marB="23748" anchor="ctr"/>
                </a:tc>
              </a:tr>
              <a:tr h="345775">
                <a:tc>
                  <a:txBody>
                    <a:bodyPr/>
                    <a:lstStyle/>
                    <a:p>
                      <a:pPr algn="ctr">
                        <a:lnSpc>
                          <a:spcPct val="150000"/>
                        </a:lnSpc>
                        <a:spcAft>
                          <a:spcPts val="0"/>
                        </a:spcAft>
                      </a:pPr>
                      <a:r>
                        <a:rPr lang="pt-BR" sz="1100" dirty="0">
                          <a:effectLst/>
                          <a:latin typeface="Arial Black" panose="020B0A04020102020204" pitchFamily="34" charset="0"/>
                        </a:rPr>
                        <a:t>Chuveiro</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3500</a:t>
                      </a:r>
                      <a:endParaRPr lang="pt-BR" sz="110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dirty="0">
                          <a:effectLst/>
                          <a:latin typeface="Arial Black" panose="020B0A04020102020204" pitchFamily="34" charset="0"/>
                        </a:rPr>
                        <a:t>30</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dirty="0">
                          <a:effectLst/>
                          <a:latin typeface="Arial Black" panose="020B0A04020102020204" pitchFamily="34" charset="0"/>
                        </a:rPr>
                        <a:t>40min**</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70</a:t>
                      </a:r>
                      <a:endParaRPr lang="pt-BR" sz="1100">
                        <a:effectLst/>
                        <a:latin typeface="Arial Black" panose="020B0A04020102020204" pitchFamily="34" charset="0"/>
                        <a:ea typeface="Times New Roman"/>
                        <a:cs typeface="Times New Roman"/>
                      </a:endParaRPr>
                    </a:p>
                  </a:txBody>
                  <a:tcPr marL="23748" marR="23748" marT="23748" marB="23748" anchor="ctr"/>
                </a:tc>
              </a:tr>
              <a:tr h="345775">
                <a:tc>
                  <a:txBody>
                    <a:bodyPr/>
                    <a:lstStyle/>
                    <a:p>
                      <a:pPr algn="ctr">
                        <a:lnSpc>
                          <a:spcPct val="150000"/>
                        </a:lnSpc>
                        <a:spcAft>
                          <a:spcPts val="0"/>
                        </a:spcAft>
                      </a:pPr>
                      <a:r>
                        <a:rPr lang="pt-BR" sz="1100" dirty="0">
                          <a:effectLst/>
                          <a:latin typeface="Arial Black" panose="020B0A04020102020204" pitchFamily="34" charset="0"/>
                        </a:rPr>
                        <a:t>Torneira Elétrica</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3500</a:t>
                      </a:r>
                      <a:endParaRPr lang="pt-BR" sz="110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30</a:t>
                      </a:r>
                      <a:endParaRPr lang="pt-BR" sz="110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dirty="0">
                          <a:effectLst/>
                          <a:latin typeface="Arial Black" panose="020B0A04020102020204" pitchFamily="34" charset="0"/>
                        </a:rPr>
                        <a:t>30min*</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52,5</a:t>
                      </a:r>
                      <a:endParaRPr lang="pt-BR" sz="1100">
                        <a:effectLst/>
                        <a:latin typeface="Arial Black" panose="020B0A04020102020204" pitchFamily="34" charset="0"/>
                        <a:ea typeface="Times New Roman"/>
                        <a:cs typeface="Times New Roman"/>
                      </a:endParaRPr>
                    </a:p>
                  </a:txBody>
                  <a:tcPr marL="23748" marR="23748" marT="23748" marB="23748" anchor="ctr"/>
                </a:tc>
              </a:tr>
              <a:tr h="345775">
                <a:tc>
                  <a:txBody>
                    <a:bodyPr/>
                    <a:lstStyle/>
                    <a:p>
                      <a:pPr algn="ctr">
                        <a:lnSpc>
                          <a:spcPct val="150000"/>
                        </a:lnSpc>
                        <a:spcAft>
                          <a:spcPts val="0"/>
                        </a:spcAft>
                      </a:pPr>
                      <a:r>
                        <a:rPr lang="pt-BR" sz="1100" dirty="0">
                          <a:effectLst/>
                          <a:latin typeface="Arial Black" panose="020B0A04020102020204" pitchFamily="34" charset="0"/>
                        </a:rPr>
                        <a:t>Ventilador</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100</a:t>
                      </a:r>
                      <a:endParaRPr lang="pt-BR" sz="110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30</a:t>
                      </a:r>
                      <a:endParaRPr lang="pt-BR" sz="110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dirty="0">
                          <a:effectLst/>
                          <a:latin typeface="Arial Black" panose="020B0A04020102020204" pitchFamily="34" charset="0"/>
                        </a:rPr>
                        <a:t>8h</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dirty="0">
                          <a:effectLst/>
                          <a:latin typeface="Arial Black" panose="020B0A04020102020204" pitchFamily="34" charset="0"/>
                        </a:rPr>
                        <a:t>24</a:t>
                      </a:r>
                      <a:endParaRPr lang="pt-BR" sz="1100" dirty="0">
                        <a:effectLst/>
                        <a:latin typeface="Arial Black" panose="020B0A04020102020204" pitchFamily="34" charset="0"/>
                        <a:ea typeface="Times New Roman"/>
                        <a:cs typeface="Times New Roman"/>
                      </a:endParaRPr>
                    </a:p>
                  </a:txBody>
                  <a:tcPr marL="23748" marR="23748" marT="23748" marB="23748" anchor="ctr"/>
                </a:tc>
              </a:tr>
              <a:tr h="345775">
                <a:tc>
                  <a:txBody>
                    <a:bodyPr/>
                    <a:lstStyle/>
                    <a:p>
                      <a:pPr algn="ctr">
                        <a:lnSpc>
                          <a:spcPct val="150000"/>
                        </a:lnSpc>
                        <a:spcAft>
                          <a:spcPts val="0"/>
                        </a:spcAft>
                      </a:pPr>
                      <a:r>
                        <a:rPr lang="pt-BR" sz="1100" dirty="0">
                          <a:effectLst/>
                          <a:latin typeface="Arial Black" panose="020B0A04020102020204" pitchFamily="34" charset="0"/>
                        </a:rPr>
                        <a:t>Lâmpada</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100</a:t>
                      </a:r>
                      <a:endParaRPr lang="pt-BR" sz="110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30</a:t>
                      </a:r>
                      <a:endParaRPr lang="pt-BR" sz="110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dirty="0">
                          <a:effectLst/>
                          <a:latin typeface="Arial Black" panose="020B0A04020102020204" pitchFamily="34" charset="0"/>
                        </a:rPr>
                        <a:t>5h</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dirty="0">
                          <a:effectLst/>
                          <a:latin typeface="Arial Black" panose="020B0A04020102020204" pitchFamily="34" charset="0"/>
                        </a:rPr>
                        <a:t>15</a:t>
                      </a:r>
                      <a:endParaRPr lang="pt-BR" sz="1100" dirty="0">
                        <a:effectLst/>
                        <a:latin typeface="Arial Black" panose="020B0A04020102020204" pitchFamily="34" charset="0"/>
                        <a:ea typeface="Times New Roman"/>
                        <a:cs typeface="Times New Roman"/>
                      </a:endParaRPr>
                    </a:p>
                  </a:txBody>
                  <a:tcPr marL="23748" marR="23748" marT="23748" marB="23748" anchor="ctr"/>
                </a:tc>
              </a:tr>
              <a:tr h="636387">
                <a:tc>
                  <a:txBody>
                    <a:bodyPr/>
                    <a:lstStyle/>
                    <a:p>
                      <a:pPr algn="ctr">
                        <a:lnSpc>
                          <a:spcPct val="150000"/>
                        </a:lnSpc>
                        <a:spcAft>
                          <a:spcPts val="0"/>
                        </a:spcAft>
                      </a:pPr>
                      <a:r>
                        <a:rPr lang="pt-BR" sz="1100" dirty="0">
                          <a:effectLst/>
                          <a:latin typeface="Arial Black" panose="020B0A04020102020204" pitchFamily="34" charset="0"/>
                        </a:rPr>
                        <a:t>TV em cores de 20 polegadas</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90</a:t>
                      </a:r>
                      <a:endParaRPr lang="pt-BR" sz="110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30</a:t>
                      </a:r>
                      <a:endParaRPr lang="pt-BR" sz="110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dirty="0">
                          <a:effectLst/>
                          <a:latin typeface="Arial Black" panose="020B0A04020102020204" pitchFamily="34" charset="0"/>
                        </a:rPr>
                        <a:t>5h</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dirty="0">
                          <a:effectLst/>
                          <a:latin typeface="Arial Black" panose="020B0A04020102020204" pitchFamily="34" charset="0"/>
                        </a:rPr>
                        <a:t>13,5</a:t>
                      </a:r>
                      <a:endParaRPr lang="pt-BR" sz="1100" dirty="0">
                        <a:effectLst/>
                        <a:latin typeface="Arial Black" panose="020B0A04020102020204" pitchFamily="34" charset="0"/>
                        <a:ea typeface="Times New Roman"/>
                        <a:cs typeface="Times New Roman"/>
                      </a:endParaRPr>
                    </a:p>
                  </a:txBody>
                  <a:tcPr marL="23748" marR="23748" marT="23748" marB="23748" anchor="ctr"/>
                </a:tc>
              </a:tr>
              <a:tr h="345775">
                <a:tc>
                  <a:txBody>
                    <a:bodyPr/>
                    <a:lstStyle/>
                    <a:p>
                      <a:pPr algn="ctr">
                        <a:lnSpc>
                          <a:spcPct val="150000"/>
                        </a:lnSpc>
                        <a:spcAft>
                          <a:spcPts val="0"/>
                        </a:spcAft>
                      </a:pPr>
                      <a:r>
                        <a:rPr lang="pt-BR" sz="1100" dirty="0">
                          <a:effectLst/>
                          <a:latin typeface="Arial Black" panose="020B0A04020102020204" pitchFamily="34" charset="0"/>
                        </a:rPr>
                        <a:t>Forno de </a:t>
                      </a:r>
                      <a:r>
                        <a:rPr lang="pt-BR" sz="1100" dirty="0" err="1">
                          <a:effectLst/>
                          <a:latin typeface="Arial Black" panose="020B0A04020102020204" pitchFamily="34" charset="0"/>
                        </a:rPr>
                        <a:t>Microondas</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1300</a:t>
                      </a:r>
                      <a:endParaRPr lang="pt-BR" sz="110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30</a:t>
                      </a:r>
                      <a:endParaRPr lang="pt-BR" sz="110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20min</a:t>
                      </a:r>
                      <a:endParaRPr lang="pt-BR" sz="110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dirty="0">
                          <a:effectLst/>
                          <a:latin typeface="Arial Black" panose="020B0A04020102020204" pitchFamily="34" charset="0"/>
                        </a:rPr>
                        <a:t>13</a:t>
                      </a:r>
                      <a:endParaRPr lang="pt-BR" sz="1100" dirty="0">
                        <a:effectLst/>
                        <a:latin typeface="Arial Black" panose="020B0A04020102020204" pitchFamily="34" charset="0"/>
                        <a:ea typeface="Times New Roman"/>
                        <a:cs typeface="Times New Roman"/>
                      </a:endParaRPr>
                    </a:p>
                  </a:txBody>
                  <a:tcPr marL="23748" marR="23748" marT="23748" marB="23748" anchor="ctr"/>
                </a:tc>
              </a:tr>
              <a:tr h="345775">
                <a:tc>
                  <a:txBody>
                    <a:bodyPr/>
                    <a:lstStyle/>
                    <a:p>
                      <a:pPr algn="ctr">
                        <a:lnSpc>
                          <a:spcPct val="150000"/>
                        </a:lnSpc>
                        <a:spcAft>
                          <a:spcPts val="0"/>
                        </a:spcAft>
                      </a:pPr>
                      <a:r>
                        <a:rPr lang="pt-BR" sz="1100" dirty="0">
                          <a:effectLst/>
                          <a:latin typeface="Arial Black" panose="020B0A04020102020204" pitchFamily="34" charset="0"/>
                        </a:rPr>
                        <a:t>Lavadora de roupa</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1500</a:t>
                      </a:r>
                      <a:endParaRPr lang="pt-BR" sz="110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12</a:t>
                      </a:r>
                      <a:endParaRPr lang="pt-BR" sz="110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12</a:t>
                      </a:r>
                      <a:endParaRPr lang="pt-BR" sz="110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dirty="0">
                          <a:effectLst/>
                          <a:latin typeface="Arial Black" panose="020B0A04020102020204" pitchFamily="34" charset="0"/>
                        </a:rPr>
                        <a:t>9</a:t>
                      </a:r>
                      <a:endParaRPr lang="pt-BR" sz="1100" dirty="0">
                        <a:effectLst/>
                        <a:latin typeface="Arial Black" panose="020B0A04020102020204" pitchFamily="34" charset="0"/>
                        <a:ea typeface="Times New Roman"/>
                        <a:cs typeface="Times New Roman"/>
                      </a:endParaRPr>
                    </a:p>
                  </a:txBody>
                  <a:tcPr marL="23748" marR="23748" marT="23748" marB="23748" anchor="ctr"/>
                </a:tc>
              </a:tr>
              <a:tr h="345775">
                <a:tc>
                  <a:txBody>
                    <a:bodyPr/>
                    <a:lstStyle/>
                    <a:p>
                      <a:pPr algn="ctr">
                        <a:lnSpc>
                          <a:spcPct val="150000"/>
                        </a:lnSpc>
                        <a:spcAft>
                          <a:spcPts val="0"/>
                        </a:spcAft>
                      </a:pPr>
                      <a:r>
                        <a:rPr lang="pt-BR" sz="1100" dirty="0">
                          <a:effectLst/>
                          <a:latin typeface="Arial Black" panose="020B0A04020102020204" pitchFamily="34" charset="0"/>
                        </a:rPr>
                        <a:t>Aparelho de som</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dirty="0">
                          <a:effectLst/>
                          <a:latin typeface="Arial Black" panose="020B0A04020102020204" pitchFamily="34" charset="0"/>
                        </a:rPr>
                        <a:t>20</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30</a:t>
                      </a:r>
                      <a:endParaRPr lang="pt-BR" sz="110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4h</a:t>
                      </a:r>
                      <a:endParaRPr lang="pt-BR" sz="110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dirty="0">
                          <a:effectLst/>
                          <a:latin typeface="Arial Black" panose="020B0A04020102020204" pitchFamily="34" charset="0"/>
                        </a:rPr>
                        <a:t>2,4</a:t>
                      </a:r>
                      <a:endParaRPr lang="pt-BR" sz="1100" dirty="0">
                        <a:effectLst/>
                        <a:latin typeface="Arial Black" panose="020B0A04020102020204" pitchFamily="34" charset="0"/>
                        <a:ea typeface="Times New Roman"/>
                        <a:cs typeface="Times New Roman"/>
                      </a:endParaRPr>
                    </a:p>
                  </a:txBody>
                  <a:tcPr marL="23748" marR="23748" marT="23748" marB="23748" anchor="ctr"/>
                </a:tc>
              </a:tr>
              <a:tr h="926999">
                <a:tc>
                  <a:txBody>
                    <a:bodyPr/>
                    <a:lstStyle/>
                    <a:p>
                      <a:pPr algn="ctr">
                        <a:lnSpc>
                          <a:spcPct val="150000"/>
                        </a:lnSpc>
                        <a:spcAft>
                          <a:spcPts val="0"/>
                        </a:spcAft>
                      </a:pPr>
                      <a:r>
                        <a:rPr lang="pt-BR" sz="1100" dirty="0">
                          <a:effectLst/>
                          <a:latin typeface="Arial Black" panose="020B0A04020102020204" pitchFamily="34" charset="0"/>
                        </a:rPr>
                        <a:t>Computador com impressora e estabilizador</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250</a:t>
                      </a:r>
                      <a:endParaRPr lang="pt-BR" sz="110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dirty="0">
                          <a:effectLst/>
                          <a:latin typeface="Arial Black" panose="020B0A04020102020204" pitchFamily="34" charset="0"/>
                        </a:rPr>
                        <a:t>30</a:t>
                      </a:r>
                      <a:endParaRPr lang="pt-BR" sz="1100" dirty="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a:effectLst/>
                          <a:latin typeface="Arial Black" panose="020B0A04020102020204" pitchFamily="34" charset="0"/>
                        </a:rPr>
                        <a:t>3h</a:t>
                      </a:r>
                      <a:endParaRPr lang="pt-BR" sz="1100">
                        <a:effectLst/>
                        <a:latin typeface="Arial Black" panose="020B0A04020102020204" pitchFamily="34" charset="0"/>
                        <a:ea typeface="Times New Roman"/>
                        <a:cs typeface="Times New Roman"/>
                      </a:endParaRPr>
                    </a:p>
                  </a:txBody>
                  <a:tcPr marL="23748" marR="23748" marT="23748" marB="23748" anchor="ctr"/>
                </a:tc>
                <a:tc>
                  <a:txBody>
                    <a:bodyPr/>
                    <a:lstStyle/>
                    <a:p>
                      <a:pPr algn="ctr">
                        <a:lnSpc>
                          <a:spcPct val="150000"/>
                        </a:lnSpc>
                        <a:spcAft>
                          <a:spcPts val="0"/>
                        </a:spcAft>
                      </a:pPr>
                      <a:r>
                        <a:rPr lang="pt-BR" sz="1100" dirty="0">
                          <a:effectLst/>
                          <a:latin typeface="Arial Black" panose="020B0A04020102020204" pitchFamily="34" charset="0"/>
                        </a:rPr>
                        <a:t>22,5</a:t>
                      </a:r>
                      <a:endParaRPr lang="pt-BR" sz="1100" dirty="0">
                        <a:effectLst/>
                        <a:latin typeface="Arial Black" panose="020B0A04020102020204" pitchFamily="34" charset="0"/>
                        <a:ea typeface="Times New Roman"/>
                        <a:cs typeface="Times New Roman"/>
                      </a:endParaRPr>
                    </a:p>
                  </a:txBody>
                  <a:tcPr marL="23748" marR="23748" marT="23748" marB="23748" anchor="ctr"/>
                </a:tc>
              </a:tr>
            </a:tbl>
          </a:graphicData>
        </a:graphic>
      </p:graphicFrame>
    </p:spTree>
    <p:extLst>
      <p:ext uri="{BB962C8B-B14F-4D97-AF65-F5344CB8AC3E}">
        <p14:creationId xmlns:p14="http://schemas.microsoft.com/office/powerpoint/2010/main" val="1666320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normAutofit fontScale="92500" lnSpcReduction="10000"/>
          </a:bodyPr>
          <a:lstStyle/>
          <a:p>
            <a:r>
              <a:rPr lang="pt-BR" dirty="0"/>
              <a:t>Dentro do </a:t>
            </a:r>
            <a:r>
              <a:rPr lang="pt-BR" dirty="0" smtClean="0"/>
              <a:t>computador -&gt; corrente </a:t>
            </a:r>
            <a:r>
              <a:rPr lang="pt-BR" dirty="0"/>
              <a:t>contínua (DC</a:t>
            </a:r>
            <a:r>
              <a:rPr lang="pt-BR" dirty="0" smtClean="0"/>
              <a:t>)</a:t>
            </a:r>
          </a:p>
          <a:p>
            <a:r>
              <a:rPr lang="pt-BR" dirty="0" smtClean="0"/>
              <a:t>Baixas voltagens</a:t>
            </a:r>
          </a:p>
          <a:p>
            <a:r>
              <a:rPr lang="pt-BR" dirty="0" smtClean="0"/>
              <a:t>Sistemas </a:t>
            </a:r>
            <a:r>
              <a:rPr lang="pt-BR" dirty="0"/>
              <a:t>digitais </a:t>
            </a:r>
            <a:r>
              <a:rPr lang="pt-BR" dirty="0" smtClean="0"/>
              <a:t>utilizam </a:t>
            </a:r>
            <a:r>
              <a:rPr lang="pt-BR" dirty="0"/>
              <a:t>como base o sistema binário de dois </a:t>
            </a:r>
            <a:r>
              <a:rPr lang="pt-BR" dirty="0" smtClean="0"/>
              <a:t>estados</a:t>
            </a:r>
          </a:p>
          <a:p>
            <a:r>
              <a:rPr lang="pt-BR" dirty="0" smtClean="0"/>
              <a:t>Bits </a:t>
            </a:r>
            <a:r>
              <a:rPr lang="pt-BR" dirty="0"/>
              <a:t>0 e 1 </a:t>
            </a:r>
            <a:r>
              <a:rPr lang="pt-BR" dirty="0" smtClean="0"/>
              <a:t>no </a:t>
            </a:r>
            <a:r>
              <a:rPr lang="pt-BR" dirty="0"/>
              <a:t>meio elétrico </a:t>
            </a:r>
            <a:r>
              <a:rPr lang="pt-BR" dirty="0" smtClean="0"/>
              <a:t>serão:</a:t>
            </a:r>
          </a:p>
          <a:p>
            <a:pPr lvl="1"/>
            <a:r>
              <a:rPr lang="pt-BR" dirty="0" smtClean="0"/>
              <a:t>0 </a:t>
            </a:r>
            <a:r>
              <a:rPr lang="pt-BR" dirty="0"/>
              <a:t>volts para o binário </a:t>
            </a:r>
            <a:r>
              <a:rPr lang="pt-BR" dirty="0" smtClean="0"/>
              <a:t>0</a:t>
            </a:r>
          </a:p>
          <a:p>
            <a:pPr lvl="1"/>
            <a:r>
              <a:rPr lang="pt-BR" dirty="0" smtClean="0"/>
              <a:t>+</a:t>
            </a:r>
            <a:r>
              <a:rPr lang="pt-BR" dirty="0"/>
              <a:t>5 volts para o binário </a:t>
            </a:r>
            <a:r>
              <a:rPr lang="pt-BR" dirty="0" smtClean="0"/>
              <a:t>1</a:t>
            </a:r>
          </a:p>
          <a:p>
            <a:r>
              <a:rPr lang="pt-BR" dirty="0" smtClean="0"/>
              <a:t>Formar letras </a:t>
            </a:r>
            <a:r>
              <a:rPr lang="pt-BR" dirty="0"/>
              <a:t>comandos e </a:t>
            </a:r>
            <a:r>
              <a:rPr lang="pt-BR" dirty="0" smtClean="0"/>
              <a:t>palavras -&gt; agrupamento </a:t>
            </a:r>
            <a:r>
              <a:rPr lang="pt-BR" dirty="0"/>
              <a:t>de bits formando os bytes, que são formados agrupando 8 bits</a:t>
            </a:r>
            <a:r>
              <a:rPr lang="pt-BR" dirty="0" smtClean="0"/>
              <a:t>.</a:t>
            </a:r>
            <a:endParaRPr lang="pt-BR" dirty="0"/>
          </a:p>
          <a:p>
            <a:endParaRPr lang="pt-BR" dirty="0"/>
          </a:p>
        </p:txBody>
      </p:sp>
    </p:spTree>
    <p:extLst>
      <p:ext uri="{BB962C8B-B14F-4D97-AF65-F5344CB8AC3E}">
        <p14:creationId xmlns:p14="http://schemas.microsoft.com/office/powerpoint/2010/main" val="2893051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Fonte </a:t>
            </a:r>
            <a:r>
              <a:rPr lang="pt-BR" dirty="0"/>
              <a:t>de alimentação</a:t>
            </a:r>
          </a:p>
        </p:txBody>
      </p:sp>
      <p:sp>
        <p:nvSpPr>
          <p:cNvPr id="3" name="Espaço Reservado para Conteúdo 2"/>
          <p:cNvSpPr>
            <a:spLocks noGrp="1"/>
          </p:cNvSpPr>
          <p:nvPr>
            <p:ph idx="1"/>
          </p:nvPr>
        </p:nvSpPr>
        <p:spPr/>
        <p:txBody>
          <a:bodyPr/>
          <a:lstStyle/>
          <a:p>
            <a:r>
              <a:rPr lang="pt-BR" dirty="0" smtClean="0"/>
              <a:t>Projetada </a:t>
            </a:r>
            <a:r>
              <a:rPr lang="pt-BR" dirty="0"/>
              <a:t>para transformar </a:t>
            </a:r>
            <a:r>
              <a:rPr lang="pt-BR" dirty="0" smtClean="0"/>
              <a:t>tensões </a:t>
            </a:r>
            <a:r>
              <a:rPr lang="pt-BR" dirty="0"/>
              <a:t>comuns da rede elétrica em níveis compatíveis da </a:t>
            </a:r>
            <a:r>
              <a:rPr lang="pt-BR" dirty="0" smtClean="0"/>
              <a:t>CPU</a:t>
            </a:r>
          </a:p>
          <a:p>
            <a:r>
              <a:rPr lang="pt-BR" dirty="0" smtClean="0"/>
              <a:t>Filtrar </a:t>
            </a:r>
            <a:r>
              <a:rPr lang="pt-BR" dirty="0"/>
              <a:t>ruídos e </a:t>
            </a:r>
            <a:r>
              <a:rPr lang="pt-BR" dirty="0" smtClean="0"/>
              <a:t>estabilizar</a:t>
            </a:r>
          </a:p>
          <a:p>
            <a:endParaRPr lang="pt-BR" dirty="0"/>
          </a:p>
          <a:p>
            <a:endParaRPr lang="pt-BR" dirty="0"/>
          </a:p>
        </p:txBody>
      </p:sp>
      <p:graphicFrame>
        <p:nvGraphicFramePr>
          <p:cNvPr id="4" name="Tabela 3"/>
          <p:cNvGraphicFramePr>
            <a:graphicFrameLocks noGrp="1"/>
          </p:cNvGraphicFramePr>
          <p:nvPr>
            <p:extLst/>
          </p:nvPr>
        </p:nvGraphicFramePr>
        <p:xfrm>
          <a:off x="467544" y="3717032"/>
          <a:ext cx="8229600" cy="1760220"/>
        </p:xfrm>
        <a:graphic>
          <a:graphicData uri="http://schemas.openxmlformats.org/drawingml/2006/table">
            <a:tbl>
              <a:tblPr>
                <a:tableStyleId>{5C22544A-7EE6-4342-B048-85BDC9FD1C3A}</a:tableStyleId>
              </a:tblPr>
              <a:tblGrid>
                <a:gridCol w="2057400"/>
                <a:gridCol w="2057400"/>
                <a:gridCol w="2057400"/>
                <a:gridCol w="2057400"/>
              </a:tblGrid>
              <a:tr h="0">
                <a:tc>
                  <a:txBody>
                    <a:bodyPr/>
                    <a:lstStyle/>
                    <a:p>
                      <a:pPr algn="ctr">
                        <a:lnSpc>
                          <a:spcPct val="150000"/>
                        </a:lnSpc>
                        <a:spcAft>
                          <a:spcPts val="0"/>
                        </a:spcAft>
                      </a:pPr>
                      <a:r>
                        <a:rPr lang="pt-BR" sz="1200" dirty="0">
                          <a:effectLst/>
                          <a:latin typeface="Arial Black" panose="020B0A04020102020204" pitchFamily="34" charset="0"/>
                        </a:rPr>
                        <a:t>Tensão Nominal</a:t>
                      </a:r>
                      <a:endParaRPr lang="pt-BR" sz="1200" dirty="0">
                        <a:effectLst/>
                        <a:latin typeface="Arial Black" panose="020B0A04020102020204" pitchFamily="34" charset="0"/>
                        <a:ea typeface="Times New Roman"/>
                        <a:cs typeface="Times New Roman"/>
                      </a:endParaRPr>
                    </a:p>
                  </a:txBody>
                  <a:tcPr marL="9525" marR="9525" marT="9525" marB="9525" anchor="ctr"/>
                </a:tc>
                <a:tc>
                  <a:txBody>
                    <a:bodyPr/>
                    <a:lstStyle/>
                    <a:p>
                      <a:pPr algn="ctr">
                        <a:lnSpc>
                          <a:spcPct val="150000"/>
                        </a:lnSpc>
                        <a:spcAft>
                          <a:spcPts val="0"/>
                        </a:spcAft>
                      </a:pPr>
                      <a:r>
                        <a:rPr lang="pt-BR" sz="1200">
                          <a:effectLst/>
                          <a:latin typeface="Arial Black" panose="020B0A04020102020204" pitchFamily="34" charset="0"/>
                        </a:rPr>
                        <a:t>Fio</a:t>
                      </a:r>
                      <a:endParaRPr lang="pt-BR" sz="1200">
                        <a:effectLst/>
                        <a:latin typeface="Arial Black" panose="020B0A04020102020204" pitchFamily="34" charset="0"/>
                        <a:ea typeface="Times New Roman"/>
                        <a:cs typeface="Times New Roman"/>
                      </a:endParaRPr>
                    </a:p>
                  </a:txBody>
                  <a:tcPr marL="9525" marR="9525" marT="9525" marB="9525" anchor="ctr"/>
                </a:tc>
                <a:tc>
                  <a:txBody>
                    <a:bodyPr/>
                    <a:lstStyle/>
                    <a:p>
                      <a:pPr algn="ctr">
                        <a:lnSpc>
                          <a:spcPct val="150000"/>
                        </a:lnSpc>
                        <a:spcAft>
                          <a:spcPts val="0"/>
                        </a:spcAft>
                      </a:pPr>
                      <a:r>
                        <a:rPr lang="pt-BR" sz="1200">
                          <a:effectLst/>
                          <a:latin typeface="Arial Black" panose="020B0A04020102020204" pitchFamily="34" charset="0"/>
                        </a:rPr>
                        <a:t>Tensão mínima</a:t>
                      </a:r>
                      <a:endParaRPr lang="pt-BR" sz="1200">
                        <a:effectLst/>
                        <a:latin typeface="Arial Black" panose="020B0A04020102020204" pitchFamily="34" charset="0"/>
                        <a:ea typeface="Times New Roman"/>
                        <a:cs typeface="Times New Roman"/>
                      </a:endParaRPr>
                    </a:p>
                  </a:txBody>
                  <a:tcPr marL="9525" marR="9525" marT="9525" marB="9525" anchor="ctr"/>
                </a:tc>
                <a:tc>
                  <a:txBody>
                    <a:bodyPr/>
                    <a:lstStyle/>
                    <a:p>
                      <a:pPr algn="ctr">
                        <a:lnSpc>
                          <a:spcPct val="150000"/>
                        </a:lnSpc>
                        <a:spcAft>
                          <a:spcPts val="0"/>
                        </a:spcAft>
                      </a:pPr>
                      <a:r>
                        <a:rPr lang="pt-BR" sz="1200">
                          <a:effectLst/>
                          <a:latin typeface="Arial Black" panose="020B0A04020102020204" pitchFamily="34" charset="0"/>
                        </a:rPr>
                        <a:t>Tensão máxima</a:t>
                      </a:r>
                      <a:endParaRPr lang="pt-BR" sz="1200">
                        <a:effectLst/>
                        <a:latin typeface="Arial Black" panose="020B0A04020102020204" pitchFamily="34" charset="0"/>
                        <a:ea typeface="Times New Roman"/>
                        <a:cs typeface="Times New Roman"/>
                      </a:endParaRPr>
                    </a:p>
                  </a:txBody>
                  <a:tcPr marL="9525" marR="9525" marT="9525" marB="9525" anchor="ctr"/>
                </a:tc>
              </a:tr>
              <a:tr h="0">
                <a:tc>
                  <a:txBody>
                    <a:bodyPr/>
                    <a:lstStyle/>
                    <a:p>
                      <a:pPr algn="ctr">
                        <a:lnSpc>
                          <a:spcPct val="150000"/>
                        </a:lnSpc>
                        <a:spcAft>
                          <a:spcPts val="0"/>
                        </a:spcAft>
                      </a:pPr>
                      <a:r>
                        <a:rPr lang="pt-BR" sz="1200" dirty="0">
                          <a:effectLst/>
                          <a:latin typeface="Arial Black" panose="020B0A04020102020204" pitchFamily="34" charset="0"/>
                        </a:rPr>
                        <a:t>+5 V</a:t>
                      </a:r>
                      <a:endParaRPr lang="pt-BR" sz="1200" dirty="0">
                        <a:effectLst/>
                        <a:latin typeface="Arial Black" panose="020B0A04020102020204" pitchFamily="34" charset="0"/>
                        <a:ea typeface="Times New Roman"/>
                        <a:cs typeface="Times New Roman"/>
                      </a:endParaRPr>
                    </a:p>
                  </a:txBody>
                  <a:tcPr marL="9525" marR="9525" marT="9525" marB="9525" anchor="ctr"/>
                </a:tc>
                <a:tc>
                  <a:txBody>
                    <a:bodyPr/>
                    <a:lstStyle/>
                    <a:p>
                      <a:pPr algn="ctr">
                        <a:lnSpc>
                          <a:spcPct val="150000"/>
                        </a:lnSpc>
                        <a:spcAft>
                          <a:spcPts val="0"/>
                        </a:spcAft>
                      </a:pPr>
                      <a:r>
                        <a:rPr lang="pt-BR" sz="1200" dirty="0">
                          <a:effectLst/>
                          <a:latin typeface="Arial Black" panose="020B0A04020102020204" pitchFamily="34" charset="0"/>
                        </a:rPr>
                        <a:t>Vermelho</a:t>
                      </a:r>
                      <a:endParaRPr lang="pt-BR" sz="1200" dirty="0">
                        <a:effectLst/>
                        <a:latin typeface="Arial Black" panose="020B0A04020102020204" pitchFamily="34" charset="0"/>
                        <a:ea typeface="Times New Roman"/>
                        <a:cs typeface="Times New Roman"/>
                      </a:endParaRPr>
                    </a:p>
                  </a:txBody>
                  <a:tcPr marL="9525" marR="9525" marT="9525" marB="9525" anchor="ctr"/>
                </a:tc>
                <a:tc>
                  <a:txBody>
                    <a:bodyPr/>
                    <a:lstStyle/>
                    <a:p>
                      <a:pPr algn="ctr">
                        <a:lnSpc>
                          <a:spcPct val="150000"/>
                        </a:lnSpc>
                        <a:spcAft>
                          <a:spcPts val="0"/>
                        </a:spcAft>
                      </a:pPr>
                      <a:r>
                        <a:rPr lang="pt-BR" sz="1200">
                          <a:effectLst/>
                          <a:latin typeface="Arial Black" panose="020B0A04020102020204" pitchFamily="34" charset="0"/>
                        </a:rPr>
                        <a:t>4,75 V</a:t>
                      </a:r>
                      <a:endParaRPr lang="pt-BR" sz="1200">
                        <a:effectLst/>
                        <a:latin typeface="Arial Black" panose="020B0A04020102020204" pitchFamily="34" charset="0"/>
                        <a:ea typeface="Times New Roman"/>
                        <a:cs typeface="Times New Roman"/>
                      </a:endParaRPr>
                    </a:p>
                  </a:txBody>
                  <a:tcPr marL="9525" marR="9525" marT="9525" marB="9525" anchor="ctr"/>
                </a:tc>
                <a:tc>
                  <a:txBody>
                    <a:bodyPr/>
                    <a:lstStyle/>
                    <a:p>
                      <a:pPr algn="ctr">
                        <a:lnSpc>
                          <a:spcPct val="150000"/>
                        </a:lnSpc>
                        <a:spcAft>
                          <a:spcPts val="0"/>
                        </a:spcAft>
                      </a:pPr>
                      <a:r>
                        <a:rPr lang="pt-BR" sz="1200">
                          <a:effectLst/>
                          <a:latin typeface="Arial Black" panose="020B0A04020102020204" pitchFamily="34" charset="0"/>
                        </a:rPr>
                        <a:t>5,25 V</a:t>
                      </a:r>
                      <a:endParaRPr lang="pt-BR" sz="1200">
                        <a:effectLst/>
                        <a:latin typeface="Arial Black" panose="020B0A04020102020204" pitchFamily="34" charset="0"/>
                        <a:ea typeface="Times New Roman"/>
                        <a:cs typeface="Times New Roman"/>
                      </a:endParaRPr>
                    </a:p>
                  </a:txBody>
                  <a:tcPr marL="9525" marR="9525" marT="9525" marB="9525" anchor="ctr"/>
                </a:tc>
              </a:tr>
              <a:tr h="0">
                <a:tc>
                  <a:txBody>
                    <a:bodyPr/>
                    <a:lstStyle/>
                    <a:p>
                      <a:pPr algn="ctr">
                        <a:lnSpc>
                          <a:spcPct val="150000"/>
                        </a:lnSpc>
                        <a:spcAft>
                          <a:spcPts val="0"/>
                        </a:spcAft>
                      </a:pPr>
                      <a:r>
                        <a:rPr lang="pt-BR" sz="1200">
                          <a:effectLst/>
                          <a:latin typeface="Arial Black" panose="020B0A04020102020204" pitchFamily="34" charset="0"/>
                        </a:rPr>
                        <a:t>-5 V</a:t>
                      </a:r>
                      <a:endParaRPr lang="pt-BR" sz="1200">
                        <a:effectLst/>
                        <a:latin typeface="Arial Black" panose="020B0A04020102020204" pitchFamily="34" charset="0"/>
                        <a:ea typeface="Times New Roman"/>
                        <a:cs typeface="Times New Roman"/>
                      </a:endParaRPr>
                    </a:p>
                  </a:txBody>
                  <a:tcPr marL="9525" marR="9525" marT="9525" marB="9525" anchor="ctr"/>
                </a:tc>
                <a:tc>
                  <a:txBody>
                    <a:bodyPr/>
                    <a:lstStyle/>
                    <a:p>
                      <a:pPr algn="ctr">
                        <a:lnSpc>
                          <a:spcPct val="150000"/>
                        </a:lnSpc>
                        <a:spcAft>
                          <a:spcPts val="0"/>
                        </a:spcAft>
                      </a:pPr>
                      <a:r>
                        <a:rPr lang="pt-BR" sz="1200" dirty="0">
                          <a:effectLst/>
                          <a:latin typeface="Arial Black" panose="020B0A04020102020204" pitchFamily="34" charset="0"/>
                        </a:rPr>
                        <a:t>Branco</a:t>
                      </a:r>
                      <a:endParaRPr lang="pt-BR" sz="1200" dirty="0">
                        <a:effectLst/>
                        <a:latin typeface="Arial Black" panose="020B0A04020102020204" pitchFamily="34" charset="0"/>
                        <a:ea typeface="Times New Roman"/>
                        <a:cs typeface="Times New Roman"/>
                      </a:endParaRPr>
                    </a:p>
                  </a:txBody>
                  <a:tcPr marL="9525" marR="9525" marT="9525" marB="9525" anchor="ctr"/>
                </a:tc>
                <a:tc>
                  <a:txBody>
                    <a:bodyPr/>
                    <a:lstStyle/>
                    <a:p>
                      <a:pPr algn="ctr">
                        <a:lnSpc>
                          <a:spcPct val="150000"/>
                        </a:lnSpc>
                        <a:spcAft>
                          <a:spcPts val="0"/>
                        </a:spcAft>
                      </a:pPr>
                      <a:r>
                        <a:rPr lang="pt-BR" sz="1200">
                          <a:effectLst/>
                          <a:latin typeface="Arial Black" panose="020B0A04020102020204" pitchFamily="34" charset="0"/>
                        </a:rPr>
                        <a:t>-4,75 V</a:t>
                      </a:r>
                      <a:endParaRPr lang="pt-BR" sz="1200">
                        <a:effectLst/>
                        <a:latin typeface="Arial Black" panose="020B0A04020102020204" pitchFamily="34" charset="0"/>
                        <a:ea typeface="Times New Roman"/>
                        <a:cs typeface="Times New Roman"/>
                      </a:endParaRPr>
                    </a:p>
                  </a:txBody>
                  <a:tcPr marL="9525" marR="9525" marT="9525" marB="9525" anchor="ctr"/>
                </a:tc>
                <a:tc>
                  <a:txBody>
                    <a:bodyPr/>
                    <a:lstStyle/>
                    <a:p>
                      <a:pPr algn="ctr">
                        <a:lnSpc>
                          <a:spcPct val="150000"/>
                        </a:lnSpc>
                        <a:spcAft>
                          <a:spcPts val="0"/>
                        </a:spcAft>
                      </a:pPr>
                      <a:r>
                        <a:rPr lang="pt-BR" sz="1200">
                          <a:effectLst/>
                          <a:latin typeface="Arial Black" panose="020B0A04020102020204" pitchFamily="34" charset="0"/>
                        </a:rPr>
                        <a:t>-5,25 V</a:t>
                      </a:r>
                      <a:endParaRPr lang="pt-BR" sz="1200">
                        <a:effectLst/>
                        <a:latin typeface="Arial Black" panose="020B0A04020102020204" pitchFamily="34" charset="0"/>
                        <a:ea typeface="Times New Roman"/>
                        <a:cs typeface="Times New Roman"/>
                      </a:endParaRPr>
                    </a:p>
                  </a:txBody>
                  <a:tcPr marL="9525" marR="9525" marT="9525" marB="9525" anchor="ctr"/>
                </a:tc>
              </a:tr>
              <a:tr h="0">
                <a:tc>
                  <a:txBody>
                    <a:bodyPr/>
                    <a:lstStyle/>
                    <a:p>
                      <a:pPr algn="ctr">
                        <a:lnSpc>
                          <a:spcPct val="150000"/>
                        </a:lnSpc>
                        <a:spcAft>
                          <a:spcPts val="0"/>
                        </a:spcAft>
                      </a:pPr>
                      <a:r>
                        <a:rPr lang="pt-BR" sz="1200">
                          <a:effectLst/>
                          <a:latin typeface="Arial Black" panose="020B0A04020102020204" pitchFamily="34" charset="0"/>
                        </a:rPr>
                        <a:t>+12 V</a:t>
                      </a:r>
                      <a:endParaRPr lang="pt-BR" sz="1200">
                        <a:effectLst/>
                        <a:latin typeface="Arial Black" panose="020B0A04020102020204" pitchFamily="34" charset="0"/>
                        <a:ea typeface="Times New Roman"/>
                        <a:cs typeface="Times New Roman"/>
                      </a:endParaRPr>
                    </a:p>
                  </a:txBody>
                  <a:tcPr marL="9525" marR="9525" marT="9525" marB="9525" anchor="ctr"/>
                </a:tc>
                <a:tc>
                  <a:txBody>
                    <a:bodyPr/>
                    <a:lstStyle/>
                    <a:p>
                      <a:pPr algn="ctr">
                        <a:lnSpc>
                          <a:spcPct val="150000"/>
                        </a:lnSpc>
                        <a:spcAft>
                          <a:spcPts val="0"/>
                        </a:spcAft>
                      </a:pPr>
                      <a:r>
                        <a:rPr lang="pt-BR" sz="1200" dirty="0">
                          <a:effectLst/>
                          <a:latin typeface="Arial Black" panose="020B0A04020102020204" pitchFamily="34" charset="0"/>
                        </a:rPr>
                        <a:t>Amarelo</a:t>
                      </a:r>
                      <a:endParaRPr lang="pt-BR" sz="1200" dirty="0">
                        <a:effectLst/>
                        <a:latin typeface="Arial Black" panose="020B0A04020102020204" pitchFamily="34" charset="0"/>
                        <a:ea typeface="Times New Roman"/>
                        <a:cs typeface="Times New Roman"/>
                      </a:endParaRPr>
                    </a:p>
                  </a:txBody>
                  <a:tcPr marL="9525" marR="9525" marT="9525" marB="9525" anchor="ctr"/>
                </a:tc>
                <a:tc>
                  <a:txBody>
                    <a:bodyPr/>
                    <a:lstStyle/>
                    <a:p>
                      <a:pPr algn="ctr">
                        <a:lnSpc>
                          <a:spcPct val="150000"/>
                        </a:lnSpc>
                        <a:spcAft>
                          <a:spcPts val="0"/>
                        </a:spcAft>
                      </a:pPr>
                      <a:r>
                        <a:rPr lang="pt-BR" sz="1200">
                          <a:effectLst/>
                          <a:latin typeface="Arial Black" panose="020B0A04020102020204" pitchFamily="34" charset="0"/>
                        </a:rPr>
                        <a:t>11,4 V</a:t>
                      </a:r>
                      <a:endParaRPr lang="pt-BR" sz="1200">
                        <a:effectLst/>
                        <a:latin typeface="Arial Black" panose="020B0A04020102020204" pitchFamily="34" charset="0"/>
                        <a:ea typeface="Times New Roman"/>
                        <a:cs typeface="Times New Roman"/>
                      </a:endParaRPr>
                    </a:p>
                  </a:txBody>
                  <a:tcPr marL="9525" marR="9525" marT="9525" marB="9525" anchor="ctr"/>
                </a:tc>
                <a:tc>
                  <a:txBody>
                    <a:bodyPr/>
                    <a:lstStyle/>
                    <a:p>
                      <a:pPr algn="ctr">
                        <a:lnSpc>
                          <a:spcPct val="150000"/>
                        </a:lnSpc>
                        <a:spcAft>
                          <a:spcPts val="0"/>
                        </a:spcAft>
                      </a:pPr>
                      <a:r>
                        <a:rPr lang="pt-BR" sz="1200">
                          <a:effectLst/>
                          <a:latin typeface="Arial Black" panose="020B0A04020102020204" pitchFamily="34" charset="0"/>
                        </a:rPr>
                        <a:t>12,6 V</a:t>
                      </a:r>
                      <a:endParaRPr lang="pt-BR" sz="1200">
                        <a:effectLst/>
                        <a:latin typeface="Arial Black" panose="020B0A04020102020204" pitchFamily="34" charset="0"/>
                        <a:ea typeface="Times New Roman"/>
                        <a:cs typeface="Times New Roman"/>
                      </a:endParaRPr>
                    </a:p>
                  </a:txBody>
                  <a:tcPr marL="9525" marR="9525" marT="9525" marB="9525" anchor="ctr"/>
                </a:tc>
              </a:tr>
              <a:tr h="0">
                <a:tc>
                  <a:txBody>
                    <a:bodyPr/>
                    <a:lstStyle/>
                    <a:p>
                      <a:pPr algn="ctr">
                        <a:lnSpc>
                          <a:spcPct val="150000"/>
                        </a:lnSpc>
                        <a:spcAft>
                          <a:spcPts val="0"/>
                        </a:spcAft>
                      </a:pPr>
                      <a:r>
                        <a:rPr lang="pt-BR" sz="1200">
                          <a:effectLst/>
                          <a:latin typeface="Arial Black" panose="020B0A04020102020204" pitchFamily="34" charset="0"/>
                        </a:rPr>
                        <a:t>-12 V</a:t>
                      </a:r>
                      <a:endParaRPr lang="pt-BR" sz="1200">
                        <a:effectLst/>
                        <a:latin typeface="Arial Black" panose="020B0A04020102020204" pitchFamily="34" charset="0"/>
                        <a:ea typeface="Times New Roman"/>
                        <a:cs typeface="Times New Roman"/>
                      </a:endParaRPr>
                    </a:p>
                  </a:txBody>
                  <a:tcPr marL="9525" marR="9525" marT="9525" marB="9525" anchor="ctr"/>
                </a:tc>
                <a:tc>
                  <a:txBody>
                    <a:bodyPr/>
                    <a:lstStyle/>
                    <a:p>
                      <a:pPr algn="ctr">
                        <a:lnSpc>
                          <a:spcPct val="150000"/>
                        </a:lnSpc>
                        <a:spcAft>
                          <a:spcPts val="0"/>
                        </a:spcAft>
                      </a:pPr>
                      <a:r>
                        <a:rPr lang="pt-BR" sz="1200" dirty="0">
                          <a:effectLst/>
                          <a:latin typeface="Arial Black" panose="020B0A04020102020204" pitchFamily="34" charset="0"/>
                        </a:rPr>
                        <a:t>Azul</a:t>
                      </a:r>
                      <a:endParaRPr lang="pt-BR" sz="1200" dirty="0">
                        <a:effectLst/>
                        <a:latin typeface="Arial Black" panose="020B0A04020102020204" pitchFamily="34" charset="0"/>
                        <a:ea typeface="Times New Roman"/>
                        <a:cs typeface="Times New Roman"/>
                      </a:endParaRPr>
                    </a:p>
                  </a:txBody>
                  <a:tcPr marL="9525" marR="9525" marT="9525" marB="9525" anchor="ctr"/>
                </a:tc>
                <a:tc>
                  <a:txBody>
                    <a:bodyPr/>
                    <a:lstStyle/>
                    <a:p>
                      <a:pPr algn="ctr">
                        <a:lnSpc>
                          <a:spcPct val="150000"/>
                        </a:lnSpc>
                        <a:spcAft>
                          <a:spcPts val="0"/>
                        </a:spcAft>
                      </a:pPr>
                      <a:r>
                        <a:rPr lang="pt-BR" sz="1200" dirty="0">
                          <a:effectLst/>
                          <a:latin typeface="Arial Black" panose="020B0A04020102020204" pitchFamily="34" charset="0"/>
                        </a:rPr>
                        <a:t>-11,4 V</a:t>
                      </a:r>
                      <a:endParaRPr lang="pt-BR" sz="1200" dirty="0">
                        <a:effectLst/>
                        <a:latin typeface="Arial Black" panose="020B0A04020102020204" pitchFamily="34" charset="0"/>
                        <a:ea typeface="Times New Roman"/>
                        <a:cs typeface="Times New Roman"/>
                      </a:endParaRPr>
                    </a:p>
                  </a:txBody>
                  <a:tcPr marL="9525" marR="9525" marT="9525" marB="9525" anchor="ctr"/>
                </a:tc>
                <a:tc>
                  <a:txBody>
                    <a:bodyPr/>
                    <a:lstStyle/>
                    <a:p>
                      <a:pPr algn="ctr">
                        <a:lnSpc>
                          <a:spcPct val="150000"/>
                        </a:lnSpc>
                        <a:spcAft>
                          <a:spcPts val="0"/>
                        </a:spcAft>
                      </a:pPr>
                      <a:r>
                        <a:rPr lang="pt-BR" sz="1200">
                          <a:effectLst/>
                          <a:latin typeface="Arial Black" panose="020B0A04020102020204" pitchFamily="34" charset="0"/>
                        </a:rPr>
                        <a:t>-12,6 V</a:t>
                      </a:r>
                      <a:endParaRPr lang="pt-BR" sz="1200">
                        <a:effectLst/>
                        <a:latin typeface="Arial Black" panose="020B0A04020102020204" pitchFamily="34" charset="0"/>
                        <a:ea typeface="Times New Roman"/>
                        <a:cs typeface="Times New Roman"/>
                      </a:endParaRPr>
                    </a:p>
                  </a:txBody>
                  <a:tcPr marL="9525" marR="9525" marT="9525" marB="9525" anchor="ctr"/>
                </a:tc>
              </a:tr>
              <a:tr h="0">
                <a:tc>
                  <a:txBody>
                    <a:bodyPr/>
                    <a:lstStyle/>
                    <a:p>
                      <a:pPr algn="ctr">
                        <a:lnSpc>
                          <a:spcPct val="150000"/>
                        </a:lnSpc>
                        <a:spcAft>
                          <a:spcPts val="0"/>
                        </a:spcAft>
                      </a:pPr>
                      <a:r>
                        <a:rPr lang="pt-BR" sz="1200">
                          <a:effectLst/>
                          <a:latin typeface="Arial Black" panose="020B0A04020102020204" pitchFamily="34" charset="0"/>
                        </a:rPr>
                        <a:t>+3,3 V (*)</a:t>
                      </a:r>
                      <a:endParaRPr lang="pt-BR" sz="1200">
                        <a:effectLst/>
                        <a:latin typeface="Arial Black" panose="020B0A04020102020204" pitchFamily="34" charset="0"/>
                        <a:ea typeface="Times New Roman"/>
                        <a:cs typeface="Times New Roman"/>
                      </a:endParaRPr>
                    </a:p>
                  </a:txBody>
                  <a:tcPr marL="9525" marR="9525" marT="9525" marB="9525" anchor="ctr"/>
                </a:tc>
                <a:tc>
                  <a:txBody>
                    <a:bodyPr/>
                    <a:lstStyle/>
                    <a:p>
                      <a:pPr algn="ctr">
                        <a:lnSpc>
                          <a:spcPct val="150000"/>
                        </a:lnSpc>
                        <a:spcAft>
                          <a:spcPts val="0"/>
                        </a:spcAft>
                      </a:pPr>
                      <a:r>
                        <a:rPr lang="pt-BR" sz="1200">
                          <a:effectLst/>
                          <a:latin typeface="Arial Black" panose="020B0A04020102020204" pitchFamily="34" charset="0"/>
                        </a:rPr>
                        <a:t>Laranja</a:t>
                      </a:r>
                      <a:endParaRPr lang="pt-BR" sz="1200">
                        <a:effectLst/>
                        <a:latin typeface="Arial Black" panose="020B0A04020102020204" pitchFamily="34" charset="0"/>
                        <a:ea typeface="Times New Roman"/>
                        <a:cs typeface="Times New Roman"/>
                      </a:endParaRPr>
                    </a:p>
                  </a:txBody>
                  <a:tcPr marL="9525" marR="9525" marT="9525" marB="9525" anchor="ctr"/>
                </a:tc>
                <a:tc>
                  <a:txBody>
                    <a:bodyPr/>
                    <a:lstStyle/>
                    <a:p>
                      <a:pPr algn="ctr">
                        <a:lnSpc>
                          <a:spcPct val="150000"/>
                        </a:lnSpc>
                        <a:spcAft>
                          <a:spcPts val="0"/>
                        </a:spcAft>
                      </a:pPr>
                      <a:r>
                        <a:rPr lang="pt-BR" sz="1200" dirty="0">
                          <a:effectLst/>
                          <a:latin typeface="Arial Black" panose="020B0A04020102020204" pitchFamily="34" charset="0"/>
                        </a:rPr>
                        <a:t>3,135 V</a:t>
                      </a:r>
                      <a:endParaRPr lang="pt-BR" sz="1200" dirty="0">
                        <a:effectLst/>
                        <a:latin typeface="Arial Black" panose="020B0A04020102020204" pitchFamily="34" charset="0"/>
                        <a:ea typeface="Times New Roman"/>
                        <a:cs typeface="Times New Roman"/>
                      </a:endParaRPr>
                    </a:p>
                  </a:txBody>
                  <a:tcPr marL="9525" marR="9525" marT="9525" marB="9525" anchor="ctr"/>
                </a:tc>
                <a:tc>
                  <a:txBody>
                    <a:bodyPr/>
                    <a:lstStyle/>
                    <a:p>
                      <a:pPr algn="ctr">
                        <a:lnSpc>
                          <a:spcPct val="150000"/>
                        </a:lnSpc>
                        <a:spcAft>
                          <a:spcPts val="0"/>
                        </a:spcAft>
                      </a:pPr>
                      <a:r>
                        <a:rPr lang="pt-BR" sz="1200" dirty="0">
                          <a:effectLst/>
                          <a:latin typeface="Arial Black" panose="020B0A04020102020204" pitchFamily="34" charset="0"/>
                        </a:rPr>
                        <a:t>3,465 V</a:t>
                      </a:r>
                      <a:endParaRPr lang="pt-BR" sz="1200" dirty="0">
                        <a:effectLst/>
                        <a:latin typeface="Arial Black" panose="020B0A04020102020204" pitchFamily="34" charset="0"/>
                        <a:ea typeface="Times New Roman"/>
                        <a:cs typeface="Times New Roman"/>
                      </a:endParaRPr>
                    </a:p>
                  </a:txBody>
                  <a:tcPr marL="9525" marR="9525" marT="9525" marB="9525" anchor="ctr"/>
                </a:tc>
              </a:tr>
            </a:tbl>
          </a:graphicData>
        </a:graphic>
      </p:graphicFrame>
    </p:spTree>
    <p:extLst>
      <p:ext uri="{BB962C8B-B14F-4D97-AF65-F5344CB8AC3E}">
        <p14:creationId xmlns:p14="http://schemas.microsoft.com/office/powerpoint/2010/main" val="4290316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6238" y="124856"/>
            <a:ext cx="8613524" cy="560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6545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628800"/>
            <a:ext cx="2952328" cy="192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3789040"/>
            <a:ext cx="6577734" cy="1892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3928" y="1628800"/>
            <a:ext cx="6610115"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1960" y="3996555"/>
            <a:ext cx="5576887"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8980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p:nvPr>
        </p:nvSpPr>
        <p:spPr/>
        <p:txBody>
          <a:bodyPr/>
          <a:lstStyle/>
          <a:p>
            <a:r>
              <a:rPr lang="pt-BR" altLang="pt-BR" smtClean="0"/>
              <a:t>Conceitos Importantes (cont.)</a:t>
            </a:r>
          </a:p>
        </p:txBody>
      </p:sp>
      <p:graphicFrame>
        <p:nvGraphicFramePr>
          <p:cNvPr id="5" name="Group 3"/>
          <p:cNvGraphicFramePr>
            <a:graphicFrameLocks noGrp="1"/>
          </p:cNvGraphicFramePr>
          <p:nvPr>
            <p:ph idx="1"/>
          </p:nvPr>
        </p:nvGraphicFramePr>
        <p:xfrm>
          <a:off x="457200" y="1125538"/>
          <a:ext cx="8229600" cy="4144962"/>
        </p:xfrm>
        <a:graphic>
          <a:graphicData uri="http://schemas.openxmlformats.org/drawingml/2006/table">
            <a:tbl>
              <a:tblPr/>
              <a:tblGrid>
                <a:gridCol w="2386608"/>
                <a:gridCol w="5842992"/>
              </a:tblGrid>
              <a:tr h="2231294">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pt-BR" sz="2400" b="0" i="0" u="none" strike="noStrike" cap="none" normalizeH="0" baseline="0" dirty="0" smtClean="0">
                        <a:ln>
                          <a:noFill/>
                        </a:ln>
                        <a:solidFill>
                          <a:schemeClr val="tx1"/>
                        </a:solidFill>
                        <a:effectLst/>
                        <a:latin typeface="Calibri" pitchFamily="34" charset="0"/>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400" b="0" i="0" u="none" strike="noStrike" cap="none" normalizeH="0" baseline="0" dirty="0" smtClean="0">
                          <a:ln>
                            <a:noFill/>
                          </a:ln>
                          <a:solidFill>
                            <a:schemeClr val="tx1"/>
                          </a:solidFill>
                          <a:effectLst/>
                          <a:latin typeface="Calibri" pitchFamily="34" charset="0"/>
                        </a:rPr>
                        <a:t>Hardware</a:t>
                      </a:r>
                    </a:p>
                  </a:txBody>
                  <a:tcPr marL="90000" marR="90000" marT="46796" marB="467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pt-BR" sz="2400" b="0" i="0" u="none" strike="noStrike" cap="none" normalizeH="0" baseline="0" dirty="0" smtClean="0">
                        <a:ln>
                          <a:noFill/>
                        </a:ln>
                        <a:solidFill>
                          <a:schemeClr val="tx1"/>
                        </a:solidFill>
                        <a:effectLst/>
                        <a:latin typeface="Calibri" pitchFamily="34" charset="0"/>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400" b="0" i="0" u="none" strike="noStrike" cap="none" normalizeH="0" baseline="0" dirty="0" smtClean="0">
                          <a:ln>
                            <a:noFill/>
                          </a:ln>
                          <a:solidFill>
                            <a:schemeClr val="tx1"/>
                          </a:solidFill>
                          <a:effectLst/>
                          <a:latin typeface="Calibri" pitchFamily="34" charset="0"/>
                        </a:rPr>
                        <a:t>Executa as tarefas, mas alguém tem que mandar nele !!</a:t>
                      </a:r>
                    </a:p>
                  </a:txBody>
                  <a:tcPr marL="90000" marR="90000" marT="46796" marB="467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1366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pt-BR" sz="2400" b="0" i="0" u="none" strike="noStrike" cap="none" normalizeH="0" baseline="0" dirty="0" smtClean="0">
                        <a:ln>
                          <a:noFill/>
                        </a:ln>
                        <a:solidFill>
                          <a:schemeClr val="tx1"/>
                        </a:solidFill>
                        <a:effectLst/>
                        <a:latin typeface="Calibri" pitchFamily="34" charset="0"/>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400" b="0" i="0" u="none" strike="noStrike" cap="none" normalizeH="0" baseline="0" dirty="0" smtClean="0">
                          <a:ln>
                            <a:noFill/>
                          </a:ln>
                          <a:solidFill>
                            <a:schemeClr val="tx1"/>
                          </a:solidFill>
                          <a:effectLst/>
                          <a:latin typeface="Calibri" pitchFamily="34" charset="0"/>
                        </a:rPr>
                        <a:t>Software</a:t>
                      </a:r>
                    </a:p>
                  </a:txBody>
                  <a:tcPr marL="90000" marR="90000" marT="46796" marB="467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pt-BR" sz="2400" b="0" i="0" u="none" strike="noStrike" cap="none" normalizeH="0" baseline="0" dirty="0" smtClean="0">
                        <a:ln>
                          <a:noFill/>
                        </a:ln>
                        <a:solidFill>
                          <a:schemeClr val="tx1"/>
                        </a:solidFill>
                        <a:effectLst/>
                        <a:latin typeface="Calibri" pitchFamily="34" charset="0"/>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400" b="0" i="0" u="none" strike="noStrike" cap="none" normalizeH="0" baseline="0" dirty="0" smtClean="0">
                          <a:ln>
                            <a:noFill/>
                          </a:ln>
                          <a:solidFill>
                            <a:schemeClr val="tx1"/>
                          </a:solidFill>
                          <a:effectLst/>
                          <a:latin typeface="Calibri" pitchFamily="34" charset="0"/>
                        </a:rPr>
                        <a:t>Contém os códigos que definem o que deve ser feito; mas é lógico, não é físico ... </a:t>
                      </a:r>
                    </a:p>
                  </a:txBody>
                  <a:tcPr marL="90000" marR="90000" marT="46796" marB="467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advTm="115632"/>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614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700808"/>
            <a:ext cx="5582324" cy="1118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1665831"/>
            <a:ext cx="182880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1707395"/>
            <a:ext cx="1495425"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3717032"/>
            <a:ext cx="3343275"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4835" y="3717760"/>
            <a:ext cx="3447700" cy="2591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descr="imageview"/>
          <p:cNvPicPr>
            <a:picLocks noChangeAspect="1" noChangeArrowheads="1"/>
          </p:cNvPicPr>
          <p:nvPr/>
        </p:nvPicPr>
        <p:blipFill>
          <a:blip r:embed="rId7" cstate="print">
            <a:extLst>
              <a:ext uri="{28A0092B-C50C-407E-A947-70E740481C1C}">
                <a14:useLocalDpi xmlns:a14="http://schemas.microsoft.com/office/drawing/2010/main" val="0"/>
              </a:ext>
            </a:extLst>
          </a:blip>
          <a:srcRect r="-1260" b="22194"/>
          <a:stretch>
            <a:fillRect/>
          </a:stretch>
        </p:blipFill>
        <p:spPr bwMode="auto">
          <a:xfrm>
            <a:off x="7092280" y="2708920"/>
            <a:ext cx="1983507" cy="130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8216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3" y="1628800"/>
            <a:ext cx="3536219"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834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ESD (Eletricidade Estática)</a:t>
            </a:r>
            <a:endParaRPr lang="pt-BR" dirty="0"/>
          </a:p>
        </p:txBody>
      </p:sp>
      <p:sp>
        <p:nvSpPr>
          <p:cNvPr id="3" name="Espaço Reservado para Conteúdo 2"/>
          <p:cNvSpPr>
            <a:spLocks noGrp="1"/>
          </p:cNvSpPr>
          <p:nvPr>
            <p:ph idx="1"/>
          </p:nvPr>
        </p:nvSpPr>
        <p:spPr>
          <a:xfrm>
            <a:off x="457200" y="1196752"/>
            <a:ext cx="8229600" cy="4929411"/>
          </a:xfrm>
        </p:spPr>
        <p:txBody>
          <a:bodyPr>
            <a:normAutofit fontScale="55000" lnSpcReduction="20000"/>
          </a:bodyPr>
          <a:lstStyle/>
          <a:p>
            <a:r>
              <a:rPr lang="pt-BR" dirty="0" smtClean="0"/>
              <a:t>Elétrons podem se desprender </a:t>
            </a:r>
            <a:r>
              <a:rPr lang="pt-BR" dirty="0"/>
              <a:t>de um núcleo e irem para </a:t>
            </a:r>
            <a:r>
              <a:rPr lang="pt-BR" dirty="0" smtClean="0"/>
              <a:t>outro</a:t>
            </a:r>
          </a:p>
          <a:p>
            <a:r>
              <a:rPr lang="pt-BR" dirty="0" smtClean="0"/>
              <a:t>Elétrons desprendidos que </a:t>
            </a:r>
            <a:r>
              <a:rPr lang="pt-BR" dirty="0"/>
              <a:t>permanecem em um lugar, sem movimento e com carga </a:t>
            </a:r>
            <a:r>
              <a:rPr lang="pt-BR" dirty="0" smtClean="0"/>
              <a:t>negativa </a:t>
            </a:r>
            <a:r>
              <a:rPr lang="pt-BR" dirty="0"/>
              <a:t>são chamados eletricidade </a:t>
            </a:r>
            <a:r>
              <a:rPr lang="pt-BR" dirty="0" smtClean="0"/>
              <a:t>estática</a:t>
            </a:r>
          </a:p>
          <a:p>
            <a:r>
              <a:rPr lang="pt-BR" dirty="0" smtClean="0"/>
              <a:t>Se </a:t>
            </a:r>
            <a:r>
              <a:rPr lang="pt-BR" dirty="0"/>
              <a:t>esses elétrons estáticos tiverem a oportunidade de passar para um condutor, isso pode gerar uma descarga eletrostática (ESD</a:t>
            </a:r>
            <a:r>
              <a:rPr lang="pt-BR" dirty="0" smtClean="0"/>
              <a:t>)</a:t>
            </a:r>
          </a:p>
          <a:p>
            <a:r>
              <a:rPr lang="pt-BR" dirty="0" smtClean="0"/>
              <a:t>Inofensiva </a:t>
            </a:r>
            <a:r>
              <a:rPr lang="pt-BR" dirty="0"/>
              <a:t>para as pessoas, </a:t>
            </a:r>
            <a:r>
              <a:rPr lang="pt-BR" dirty="0" smtClean="0"/>
              <a:t>cria </a:t>
            </a:r>
            <a:r>
              <a:rPr lang="pt-BR" dirty="0"/>
              <a:t>sérios problemas em equipamentos eletrônicos </a:t>
            </a:r>
            <a:r>
              <a:rPr lang="pt-BR" dirty="0" smtClean="0"/>
              <a:t>sensíveis</a:t>
            </a:r>
          </a:p>
          <a:p>
            <a:r>
              <a:rPr lang="pt-BR" dirty="0" smtClean="0"/>
              <a:t>Quando </a:t>
            </a:r>
            <a:r>
              <a:rPr lang="pt-BR" dirty="0"/>
              <a:t>um computador recebe uma ESD, o resultado pode ser </a:t>
            </a:r>
            <a:r>
              <a:rPr lang="pt-BR" dirty="0" smtClean="0"/>
              <a:t>desastroso</a:t>
            </a:r>
          </a:p>
          <a:p>
            <a:r>
              <a:rPr lang="pt-BR" dirty="0" smtClean="0"/>
              <a:t>A </a:t>
            </a:r>
            <a:r>
              <a:rPr lang="pt-BR" dirty="0"/>
              <a:t>descarga estática pode danificar aleatoriamente chips e/ou dados do </a:t>
            </a:r>
            <a:r>
              <a:rPr lang="pt-BR" dirty="0" smtClean="0"/>
              <a:t>computador</a:t>
            </a:r>
          </a:p>
          <a:p>
            <a:r>
              <a:rPr lang="pt-BR" dirty="0" smtClean="0"/>
              <a:t>Um </a:t>
            </a:r>
            <a:r>
              <a:rPr lang="pt-BR" dirty="0"/>
              <a:t>dos motivos de usarmos o “terceiro” fio na tomada quando ligamos um </a:t>
            </a:r>
            <a:r>
              <a:rPr lang="pt-BR" dirty="0" smtClean="0"/>
              <a:t>computador </a:t>
            </a:r>
            <a:r>
              <a:rPr lang="pt-BR" dirty="0"/>
              <a:t>é justamente proteger o computador contra uma descarga eletrostática que poderia queimar vários </a:t>
            </a:r>
            <a:r>
              <a:rPr lang="pt-BR" dirty="0" smtClean="0"/>
              <a:t>componentes</a:t>
            </a:r>
          </a:p>
          <a:p>
            <a:r>
              <a:rPr lang="pt-BR" dirty="0" smtClean="0"/>
              <a:t>Quando temos o aterramento, damos </a:t>
            </a:r>
            <a:r>
              <a:rPr lang="pt-BR" dirty="0"/>
              <a:t>aos elétrons um caminho condutor extra, diferente do seu corpo, para que fluam para a </a:t>
            </a:r>
            <a:r>
              <a:rPr lang="pt-BR" dirty="0" smtClean="0"/>
              <a:t>terra</a:t>
            </a:r>
          </a:p>
          <a:p>
            <a:r>
              <a:rPr lang="pt-BR" dirty="0" smtClean="0"/>
              <a:t>O </a:t>
            </a:r>
            <a:r>
              <a:rPr lang="pt-BR" dirty="0"/>
              <a:t>fio </a:t>
            </a:r>
            <a:r>
              <a:rPr lang="pt-BR" dirty="0" smtClean="0"/>
              <a:t>de aterramento está </a:t>
            </a:r>
            <a:r>
              <a:rPr lang="pt-BR" dirty="0"/>
              <a:t>conectado a todas as peças metálicas expostas do equipamento. As </a:t>
            </a:r>
            <a:r>
              <a:rPr lang="pt-BR" dirty="0" err="1"/>
              <a:t>placas-mãe</a:t>
            </a:r>
            <a:r>
              <a:rPr lang="pt-BR" dirty="0"/>
              <a:t> e os circuitos do equipamento de computação são eletricamente conectados ao chassis, e isso também os conecta ao fio terra de segurança, que é usado para dissipar a eletricidade estática e proteger os componentes do PC.</a:t>
            </a:r>
          </a:p>
          <a:p>
            <a:endParaRPr lang="pt-BR" dirty="0"/>
          </a:p>
        </p:txBody>
      </p:sp>
    </p:spTree>
    <p:extLst>
      <p:ext uri="{BB962C8B-B14F-4D97-AF65-F5344CB8AC3E}">
        <p14:creationId xmlns:p14="http://schemas.microsoft.com/office/powerpoint/2010/main" val="33624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normAutofit fontScale="85000" lnSpcReduction="10000"/>
          </a:bodyPr>
          <a:lstStyle/>
          <a:p>
            <a:r>
              <a:rPr lang="pt-BR" dirty="0"/>
              <a:t>Descargas eletrostáticas podem causar dois tipos de falhas: </a:t>
            </a:r>
            <a:r>
              <a:rPr lang="pt-BR" i="1" dirty="0"/>
              <a:t>catastróficas</a:t>
            </a:r>
            <a:r>
              <a:rPr lang="pt-BR" dirty="0"/>
              <a:t> e </a:t>
            </a:r>
            <a:r>
              <a:rPr lang="pt-BR" i="1" dirty="0"/>
              <a:t>latentes</a:t>
            </a:r>
            <a:r>
              <a:rPr lang="pt-BR" dirty="0"/>
              <a:t>. </a:t>
            </a:r>
          </a:p>
          <a:p>
            <a:r>
              <a:rPr lang="pt-BR" dirty="0"/>
              <a:t>As falhas catastróficas </a:t>
            </a:r>
            <a:r>
              <a:rPr lang="pt-BR" dirty="0" smtClean="0"/>
              <a:t>-&gt; fáceis </a:t>
            </a:r>
            <a:r>
              <a:rPr lang="pt-BR" dirty="0"/>
              <a:t>de serem </a:t>
            </a:r>
            <a:r>
              <a:rPr lang="pt-BR" dirty="0" smtClean="0"/>
              <a:t>percebidas. A </a:t>
            </a:r>
            <a:r>
              <a:rPr lang="pt-BR" dirty="0"/>
              <a:t>placa, chip, memórias ou disco rígido simplesmente não funcionam, mesmo quando novos. Talvez tenha queimado. Não funcionam. Se for nova e tiver garantia, pode-se recorrer a loja para a troca</a:t>
            </a:r>
          </a:p>
          <a:p>
            <a:r>
              <a:rPr lang="pt-BR" dirty="0"/>
              <a:t>As falhas latentes são bem piores. O equipamento funciona aparentemente bem, mas depois de alguns meses, semanas ou até dias, a falha é manifestada, de forma permanente ou intermitente, e muitas vezes de difícil diagnóstico.</a:t>
            </a:r>
          </a:p>
          <a:p>
            <a:endParaRPr lang="pt-BR" dirty="0"/>
          </a:p>
        </p:txBody>
      </p:sp>
    </p:spTree>
    <p:extLst>
      <p:ext uri="{BB962C8B-B14F-4D97-AF65-F5344CB8AC3E}">
        <p14:creationId xmlns:p14="http://schemas.microsoft.com/office/powerpoint/2010/main" val="3611503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819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700808"/>
            <a:ext cx="8712968"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8195" name="Picture 3" descr="http://www.laercio.com.br/cursos_web/MONTAGEM-2001/mont-14/hard-026.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39551" y="3933056"/>
            <a:ext cx="6107345" cy="2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116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 </a:t>
            </a:r>
            <a:endParaRPr lang="pt-BR" dirty="0"/>
          </a:p>
        </p:txBody>
      </p:sp>
      <p:sp>
        <p:nvSpPr>
          <p:cNvPr id="3" name="Espaço Reservado para Conteúdo 2"/>
          <p:cNvSpPr>
            <a:spLocks noGrp="1"/>
          </p:cNvSpPr>
          <p:nvPr>
            <p:ph idx="1"/>
          </p:nvPr>
        </p:nvSpPr>
        <p:spPr/>
        <p:txBody>
          <a:bodyPr/>
          <a:lstStyle/>
          <a:p>
            <a:endParaRPr lang="pt-BR" dirty="0"/>
          </a:p>
          <a:p>
            <a:endParaRPr lang="pt-BR"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9217" name="Picture 1" descr="kitcampo2-grand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76672"/>
            <a:ext cx="3096344" cy="2168346"/>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476672"/>
            <a:ext cx="283845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descr="http://www.laercio.com.br/cursos_web/MONTAGEM-2001/mont-14/hard-028.jpg"/>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68466" y="2668907"/>
            <a:ext cx="4560734" cy="197404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www.laercio.com.br/cursos_web/MONTAGEM-2001/mont-14/hard-029.jpg"/>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468466" y="4652278"/>
            <a:ext cx="5276836" cy="201622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6" name="Rectangle 7"/>
          <p:cNvSpPr>
            <a:spLocks noChangeArrowheads="1"/>
          </p:cNvSpPr>
          <p:nvPr/>
        </p:nvSpPr>
        <p:spPr bwMode="auto">
          <a:xfrm>
            <a:off x="0" y="18383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7" name="Rectangle 8"/>
          <p:cNvSpPr>
            <a:spLocks noChangeArrowheads="1"/>
          </p:cNvSpPr>
          <p:nvPr/>
        </p:nvSpPr>
        <p:spPr bwMode="auto">
          <a:xfrm>
            <a:off x="457200" y="2295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pt-BR" altLang="pt-BR" sz="1200" b="0" i="0" u="none" strike="noStrike" cap="none" normalizeH="0" baseline="0" smtClean="0">
                <a:ln>
                  <a:noFill/>
                </a:ln>
                <a:solidFill>
                  <a:schemeClr val="tx1"/>
                </a:solidFill>
                <a:effectLst/>
                <a:latin typeface="Arial" pitchFamily="34" charset="0"/>
                <a:ea typeface="Times New Roman" pitchFamily="18" charset="0"/>
                <a:cs typeface="Times New Roman" pitchFamily="18" charset="0"/>
              </a:rPr>
              <a:t/>
            </a:r>
            <a:br>
              <a:rPr kumimoji="0" lang="pt-BR" altLang="pt-BR" sz="1200" b="0" i="0" u="none" strike="noStrike" cap="none" normalizeH="0" baseline="0" smtClean="0">
                <a:ln>
                  <a:noFill/>
                </a:ln>
                <a:solidFill>
                  <a:schemeClr val="tx1"/>
                </a:solidFill>
                <a:effectLst/>
                <a:latin typeface="Arial" pitchFamily="34" charset="0"/>
                <a:ea typeface="Times New Roman" pitchFamily="18" charset="0"/>
                <a:cs typeface="Times New Roman" pitchFamily="18" charset="0"/>
              </a:rPr>
            </a:br>
            <a:endParaRPr kumimoji="0" lang="pt-BR" altLang="pt-BR"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337105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Placa-mãe</a:t>
            </a:r>
            <a:endParaRPr lang="pt-BR" dirty="0"/>
          </a:p>
        </p:txBody>
      </p:sp>
      <p:sp>
        <p:nvSpPr>
          <p:cNvPr id="3" name="Espaço Reservado para Conteúdo 2"/>
          <p:cNvSpPr>
            <a:spLocks noGrp="1"/>
          </p:cNvSpPr>
          <p:nvPr>
            <p:ph idx="1"/>
          </p:nvPr>
        </p:nvSpPr>
        <p:spPr/>
        <p:txBody>
          <a:bodyPr>
            <a:normAutofit fontScale="85000" lnSpcReduction="10000"/>
          </a:bodyPr>
          <a:lstStyle/>
          <a:p>
            <a:r>
              <a:rPr lang="pt-BR" dirty="0" err="1" smtClean="0"/>
              <a:t>Placa-mãe</a:t>
            </a:r>
            <a:r>
              <a:rPr lang="pt-BR" dirty="0" smtClean="0"/>
              <a:t> -&gt; </a:t>
            </a:r>
            <a:r>
              <a:rPr lang="pt-BR" dirty="0"/>
              <a:t>também chamada de "placa de </a:t>
            </a:r>
            <a:r>
              <a:rPr lang="pt-BR" dirty="0" err="1" smtClean="0"/>
              <a:t>cpu</a:t>
            </a:r>
            <a:r>
              <a:rPr lang="pt-BR" dirty="0" smtClean="0"/>
              <a:t>“</a:t>
            </a:r>
          </a:p>
          <a:p>
            <a:r>
              <a:rPr lang="pt-BR" dirty="0" smtClean="0"/>
              <a:t>Nela ficam localizados </a:t>
            </a:r>
            <a:r>
              <a:rPr lang="pt-BR" dirty="0"/>
              <a:t>o processador e a memória, além de vários outros circuitos importantes</a:t>
            </a:r>
            <a:r>
              <a:rPr lang="pt-BR" dirty="0" smtClean="0"/>
              <a:t>.</a:t>
            </a:r>
          </a:p>
          <a:p>
            <a:r>
              <a:rPr lang="pt-BR" dirty="0" smtClean="0"/>
              <a:t>Gerencia </a:t>
            </a:r>
            <a:r>
              <a:rPr lang="pt-BR" dirty="0"/>
              <a:t>toda a transação de dados entre o processador e os periféricos, o chipset, BIOS, memória principal, chips I/O, portas de teclado, serial, paralela, discos e placas de expansão.</a:t>
            </a:r>
          </a:p>
          <a:p>
            <a:r>
              <a:rPr lang="pt-BR" dirty="0"/>
              <a:t>É preciso saber que existem placas de boa e de má qualidade, placas de alto e baixo desempenho. Normalmente os computadores muito baratos usam </a:t>
            </a:r>
            <a:r>
              <a:rPr lang="pt-BR" dirty="0" err="1"/>
              <a:t>placas-mãe</a:t>
            </a:r>
            <a:r>
              <a:rPr lang="pt-BR" dirty="0"/>
              <a:t> de baixa qualidade.</a:t>
            </a:r>
          </a:p>
          <a:p>
            <a:endParaRPr lang="pt-BR" dirty="0"/>
          </a:p>
        </p:txBody>
      </p:sp>
    </p:spTree>
    <p:extLst>
      <p:ext uri="{BB962C8B-B14F-4D97-AF65-F5344CB8AC3E}">
        <p14:creationId xmlns:p14="http://schemas.microsoft.com/office/powerpoint/2010/main" val="4056361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436304"/>
            <a:ext cx="8821375" cy="3336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3338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normAutofit fontScale="92500" lnSpcReduction="20000"/>
          </a:bodyPr>
          <a:lstStyle/>
          <a:p>
            <a:pPr lvl="0"/>
            <a:r>
              <a:rPr lang="pt-BR" dirty="0"/>
              <a:t>Soquete para instalação do processador</a:t>
            </a:r>
          </a:p>
          <a:p>
            <a:pPr lvl="0"/>
            <a:r>
              <a:rPr lang="pt-BR" dirty="0"/>
              <a:t>Soquete para instalação de memórias</a:t>
            </a:r>
          </a:p>
          <a:p>
            <a:pPr lvl="0"/>
            <a:r>
              <a:rPr lang="pt-BR" dirty="0"/>
              <a:t>Conectores para drives, discos rígido e unidades de CD/DVD</a:t>
            </a:r>
          </a:p>
          <a:p>
            <a:pPr lvl="0"/>
            <a:r>
              <a:rPr lang="pt-BR" dirty="0"/>
              <a:t>Bateria</a:t>
            </a:r>
          </a:p>
          <a:p>
            <a:pPr lvl="0"/>
            <a:r>
              <a:rPr lang="pt-BR" dirty="0"/>
              <a:t>Conexões com a fonte de alimentação</a:t>
            </a:r>
          </a:p>
          <a:p>
            <a:pPr lvl="0"/>
            <a:r>
              <a:rPr lang="pt-BR" dirty="0"/>
              <a:t>Conectores para instalação de outras placas</a:t>
            </a:r>
          </a:p>
          <a:p>
            <a:pPr lvl="0"/>
            <a:r>
              <a:rPr lang="pt-BR" dirty="0"/>
              <a:t>Fixação no gabinete</a:t>
            </a:r>
          </a:p>
          <a:p>
            <a:pPr lvl="0"/>
            <a:r>
              <a:rPr lang="pt-BR" dirty="0"/>
              <a:t>Conexões para o painel frontal do gabinete</a:t>
            </a:r>
          </a:p>
          <a:p>
            <a:pPr lvl="0"/>
            <a:r>
              <a:rPr lang="pt-BR" dirty="0"/>
              <a:t> etc</a:t>
            </a:r>
            <a:r>
              <a:rPr lang="pt-BR" dirty="0" smtClean="0"/>
              <a:t>...</a:t>
            </a:r>
            <a:endParaRPr lang="pt-BR" dirty="0"/>
          </a:p>
        </p:txBody>
      </p:sp>
    </p:spTree>
    <p:extLst>
      <p:ext uri="{BB962C8B-B14F-4D97-AF65-F5344CB8AC3E}">
        <p14:creationId xmlns:p14="http://schemas.microsoft.com/office/powerpoint/2010/main" val="1880062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309433"/>
            <a:ext cx="7416824" cy="5430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5575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p:txBody>
          <a:bodyPr/>
          <a:lstStyle/>
          <a:p>
            <a:r>
              <a:rPr lang="pt-BR" altLang="pt-BR" smtClean="0"/>
              <a:t>Idéia !! </a:t>
            </a:r>
          </a:p>
        </p:txBody>
      </p:sp>
      <p:pic>
        <p:nvPicPr>
          <p:cNvPr id="6147" name="Picture 14" descr="C:\Users\Luciano Xiscatti\AppData\Local\Microsoft\Windows\Temporary Internet Files\Content.IE5\Z2H6UVUX\MC900229339[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063" y="0"/>
            <a:ext cx="625475"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Espaço Reservado para Conteúdo 5"/>
          <p:cNvSpPr>
            <a:spLocks noGrp="1"/>
          </p:cNvSpPr>
          <p:nvPr>
            <p:ph idx="1"/>
          </p:nvPr>
        </p:nvSpPr>
        <p:spPr/>
        <p:txBody>
          <a:bodyPr/>
          <a:lstStyle/>
          <a:p>
            <a:endParaRPr lang="pt-BR" altLang="pt-BR" smtClean="0"/>
          </a:p>
          <a:p>
            <a:pPr algn="ctr"/>
            <a:r>
              <a:rPr lang="pt-BR" altLang="pt-BR" sz="4800" smtClean="0"/>
              <a:t>Hardware + Software</a:t>
            </a:r>
          </a:p>
          <a:p>
            <a:endParaRPr lang="pt-BR" altLang="pt-BR" smtClean="0"/>
          </a:p>
        </p:txBody>
      </p:sp>
      <p:pic>
        <p:nvPicPr>
          <p:cNvPr id="6149" name="Picture 15" descr="C:\Program Files (x86)\Microsoft Office\MEDIA\CAGCAT10\j0234657.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3213" y="2420938"/>
            <a:ext cx="3529012"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15632"/>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Chipset</a:t>
            </a:r>
            <a:endParaRPr lang="pt-BR" dirty="0"/>
          </a:p>
        </p:txBody>
      </p:sp>
      <p:sp>
        <p:nvSpPr>
          <p:cNvPr id="3" name="Espaço Reservado para Conteúdo 2"/>
          <p:cNvSpPr>
            <a:spLocks noGrp="1"/>
          </p:cNvSpPr>
          <p:nvPr>
            <p:ph idx="1"/>
          </p:nvPr>
        </p:nvSpPr>
        <p:spPr/>
        <p:txBody>
          <a:bodyPr>
            <a:normAutofit fontScale="92500" lnSpcReduction="20000"/>
          </a:bodyPr>
          <a:lstStyle/>
          <a:p>
            <a:r>
              <a:rPr lang="pt-BR" dirty="0" smtClean="0"/>
              <a:t>Circuitos </a:t>
            </a:r>
            <a:r>
              <a:rPr lang="pt-BR" dirty="0"/>
              <a:t>de apoio da </a:t>
            </a:r>
            <a:r>
              <a:rPr lang="pt-BR" dirty="0" err="1" smtClean="0"/>
              <a:t>placa-mãe</a:t>
            </a:r>
            <a:endParaRPr lang="pt-BR" dirty="0" smtClean="0"/>
          </a:p>
          <a:p>
            <a:r>
              <a:rPr lang="pt-BR" dirty="0" smtClean="0"/>
              <a:t>Alguns fabricantes </a:t>
            </a:r>
            <a:r>
              <a:rPr lang="pt-BR" dirty="0"/>
              <a:t>de </a:t>
            </a:r>
            <a:r>
              <a:rPr lang="pt-BR" dirty="0" err="1" smtClean="0"/>
              <a:t>chipsets:Intel</a:t>
            </a:r>
            <a:r>
              <a:rPr lang="pt-BR" dirty="0"/>
              <a:t>, Via, </a:t>
            </a:r>
            <a:r>
              <a:rPr lang="pt-BR" dirty="0" err="1"/>
              <a:t>SiS</a:t>
            </a:r>
            <a:r>
              <a:rPr lang="pt-BR" dirty="0"/>
              <a:t>, Nvidia e </a:t>
            </a:r>
            <a:r>
              <a:rPr lang="pt-BR" dirty="0" smtClean="0"/>
              <a:t>ATI</a:t>
            </a:r>
          </a:p>
          <a:p>
            <a:r>
              <a:rPr lang="pt-BR" dirty="0" smtClean="0"/>
              <a:t>Desempenho </a:t>
            </a:r>
            <a:r>
              <a:rPr lang="pt-BR" dirty="0"/>
              <a:t>da </a:t>
            </a:r>
            <a:r>
              <a:rPr lang="pt-BR" dirty="0" err="1"/>
              <a:t>placa-mãe</a:t>
            </a:r>
            <a:r>
              <a:rPr lang="pt-BR" dirty="0"/>
              <a:t> está intimamente relacionado ao chipset </a:t>
            </a:r>
            <a:r>
              <a:rPr lang="pt-BR" dirty="0" smtClean="0"/>
              <a:t>utilizado</a:t>
            </a:r>
          </a:p>
          <a:p>
            <a:r>
              <a:rPr lang="pt-BR" dirty="0" err="1" smtClean="0"/>
              <a:t>Placas-mãe</a:t>
            </a:r>
            <a:r>
              <a:rPr lang="pt-BR" dirty="0" smtClean="0"/>
              <a:t> </a:t>
            </a:r>
            <a:r>
              <a:rPr lang="pt-BR" dirty="0"/>
              <a:t>de marcas diferentes que usam o mesmo chipset, podem ter o desempenho bastante </a:t>
            </a:r>
            <a:r>
              <a:rPr lang="pt-BR" dirty="0" smtClean="0"/>
              <a:t>similar</a:t>
            </a:r>
            <a:endParaRPr lang="pt-BR" dirty="0"/>
          </a:p>
          <a:p>
            <a:r>
              <a:rPr lang="pt-BR" dirty="0"/>
              <a:t>Normalmente o chipset da ponte norte que é o principal, possui um dissipador de calor, pois acaba esquentando mais que o secundário. Alguns podem vir até com um cooler sobre ele.</a:t>
            </a:r>
          </a:p>
          <a:p>
            <a:endParaRPr lang="pt-BR" dirty="0"/>
          </a:p>
        </p:txBody>
      </p:sp>
    </p:spTree>
    <p:extLst>
      <p:ext uri="{BB962C8B-B14F-4D97-AF65-F5344CB8AC3E}">
        <p14:creationId xmlns:p14="http://schemas.microsoft.com/office/powerpoint/2010/main" val="3090639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34437" y="1671461"/>
            <a:ext cx="2905715" cy="2290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descr="http://www.laercio.com.br/cursos_web/MONTAGEM-2001/mont-05/hard-032.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940152" y="2783129"/>
            <a:ext cx="2592288" cy="214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4" descr="imageview"/>
          <p:cNvPicPr>
            <a:picLocks noChangeAspect="1" noChangeArrowheads="1"/>
          </p:cNvPicPr>
          <p:nvPr/>
        </p:nvPicPr>
        <p:blipFill>
          <a:blip r:embed="rId5">
            <a:extLst>
              <a:ext uri="{28A0092B-C50C-407E-A947-70E740481C1C}">
                <a14:useLocalDpi xmlns:a14="http://schemas.microsoft.com/office/drawing/2010/main" val="0"/>
              </a:ext>
            </a:extLst>
          </a:blip>
          <a:srcRect l="23856" t="3572" r="19606" b="24532"/>
          <a:stretch>
            <a:fillRect/>
          </a:stretch>
        </p:blipFill>
        <p:spPr bwMode="auto">
          <a:xfrm>
            <a:off x="487938" y="1484784"/>
            <a:ext cx="2513676" cy="239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287" y="4005064"/>
            <a:ext cx="356235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407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323528" y="332656"/>
            <a:ext cx="8496944" cy="5793507"/>
          </a:xfrm>
        </p:spPr>
        <p:txBody>
          <a:bodyPr>
            <a:normAutofit fontScale="92500" lnSpcReduction="20000"/>
          </a:bodyPr>
          <a:lstStyle/>
          <a:p>
            <a:r>
              <a:rPr lang="pt-BR" dirty="0"/>
              <a:t>Em geral as </a:t>
            </a:r>
            <a:r>
              <a:rPr lang="pt-BR" dirty="0" err="1"/>
              <a:t>placas-mãe</a:t>
            </a:r>
            <a:r>
              <a:rPr lang="pt-BR" dirty="0"/>
              <a:t> têm dois circuitos: Ponte Norte que é o chipset principal, e Ponte Sul que é o secundário:</a:t>
            </a:r>
          </a:p>
          <a:p>
            <a:r>
              <a:rPr lang="pt-BR" dirty="0"/>
              <a:t> </a:t>
            </a:r>
          </a:p>
          <a:p>
            <a:pPr lvl="0"/>
            <a:r>
              <a:rPr lang="pt-BR" dirty="0"/>
              <a:t>Ponte Norte (chamado de Controlador de Sistema): É o circuito mais importante e o desempenho da </a:t>
            </a:r>
            <a:r>
              <a:rPr lang="pt-BR" dirty="0" err="1"/>
              <a:t>placa-mãe</a:t>
            </a:r>
            <a:r>
              <a:rPr lang="pt-BR" dirty="0"/>
              <a:t> está intimamente ligado a ele. Temos integrados dentro do controlador de sistema, o controlador de memória, a ponte barramento local-PCI, a ponte barramento local-AGP e no caso dos chipsets mais antigos o controlador de memória cache L2. Atualmente, a Ponte Norte precisa ser dotada de um dissipador de calor tamanha é a velocidade e a quantidade de dados que por aqui passam</a:t>
            </a:r>
            <a:r>
              <a:rPr lang="pt-BR" dirty="0" smtClean="0"/>
              <a:t>.</a:t>
            </a:r>
            <a:endParaRPr lang="pt-BR" dirty="0"/>
          </a:p>
        </p:txBody>
      </p:sp>
    </p:spTree>
    <p:extLst>
      <p:ext uri="{BB962C8B-B14F-4D97-AF65-F5344CB8AC3E}">
        <p14:creationId xmlns:p14="http://schemas.microsoft.com/office/powerpoint/2010/main" val="1964121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normAutofit fontScale="77500" lnSpcReduction="20000"/>
          </a:bodyPr>
          <a:lstStyle/>
          <a:p>
            <a:r>
              <a:rPr lang="pt-BR" dirty="0"/>
              <a:t>Entre as diversas características de um chipset, temos:</a:t>
            </a:r>
          </a:p>
          <a:p>
            <a:pPr lvl="0"/>
            <a:r>
              <a:rPr lang="pt-BR" dirty="0"/>
              <a:t>Quais modelos de processadores podem ser instalados</a:t>
            </a:r>
          </a:p>
          <a:p>
            <a:pPr lvl="0"/>
            <a:r>
              <a:rPr lang="pt-BR" dirty="0"/>
              <a:t>Máximo de memória RAM que o chipset é capaz de acessar.</a:t>
            </a:r>
          </a:p>
          <a:p>
            <a:pPr lvl="0"/>
            <a:r>
              <a:rPr lang="pt-BR" dirty="0"/>
              <a:t>Tipos de memória RAM que o chipset é capaz de acessar.</a:t>
            </a:r>
          </a:p>
          <a:p>
            <a:pPr lvl="0"/>
            <a:r>
              <a:rPr lang="pt-BR" dirty="0" err="1"/>
              <a:t>Freqüência</a:t>
            </a:r>
            <a:r>
              <a:rPr lang="pt-BR" dirty="0"/>
              <a:t> de operação máxima do chipset.</a:t>
            </a:r>
          </a:p>
          <a:p>
            <a:pPr lvl="0"/>
            <a:r>
              <a:rPr lang="pt-BR" dirty="0"/>
              <a:t>Modo de operação dos barramentos (1x, 2x, 4x, x8, 16x)</a:t>
            </a:r>
          </a:p>
          <a:p>
            <a:pPr lvl="0"/>
            <a:r>
              <a:rPr lang="pt-BR" dirty="0"/>
              <a:t>Capacidade ou não de </a:t>
            </a:r>
            <a:r>
              <a:rPr lang="pt-BR" dirty="0" err="1"/>
              <a:t>multiprocessamento</a:t>
            </a:r>
            <a:r>
              <a:rPr lang="pt-BR" dirty="0"/>
              <a:t>.</a:t>
            </a:r>
          </a:p>
          <a:p>
            <a:pPr lvl="0"/>
            <a:r>
              <a:rPr lang="pt-BR" dirty="0"/>
              <a:t>Barramentos que o chipset é capaz de acessar</a:t>
            </a:r>
          </a:p>
          <a:p>
            <a:r>
              <a:rPr lang="pt-BR" dirty="0"/>
              <a:t> </a:t>
            </a:r>
          </a:p>
          <a:p>
            <a:r>
              <a:rPr lang="pt-BR" dirty="0"/>
              <a:t>Podemos então perceber que o Chipset define as capacidades de uma </a:t>
            </a:r>
            <a:r>
              <a:rPr lang="pt-BR" dirty="0" err="1"/>
              <a:t>placa-mãe</a:t>
            </a:r>
            <a:r>
              <a:rPr lang="pt-BR" dirty="0"/>
              <a:t>.</a:t>
            </a:r>
          </a:p>
          <a:p>
            <a:endParaRPr lang="pt-BR" dirty="0"/>
          </a:p>
        </p:txBody>
      </p:sp>
    </p:spTree>
    <p:extLst>
      <p:ext uri="{BB962C8B-B14F-4D97-AF65-F5344CB8AC3E}">
        <p14:creationId xmlns:p14="http://schemas.microsoft.com/office/powerpoint/2010/main" val="2717081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r>
              <a:rPr lang="pt-BR" sz="2400" dirty="0"/>
              <a:t>Ponte Sul (chamado de Controlador de Periféricos): Esse circuito tem a importante função de ponte PCI-ISA e de fazer o </a:t>
            </a:r>
            <a:r>
              <a:rPr lang="pt-BR" sz="2400" dirty="0" err="1"/>
              <a:t>interfaceamento</a:t>
            </a:r>
            <a:r>
              <a:rPr lang="pt-BR" sz="2400" dirty="0"/>
              <a:t> com os periféricos básicos integrados à </a:t>
            </a:r>
            <a:r>
              <a:rPr lang="pt-BR" sz="2400" dirty="0" err="1"/>
              <a:t>placa-mãe</a:t>
            </a:r>
            <a:r>
              <a:rPr lang="pt-BR" sz="2400" dirty="0"/>
              <a:t> (especialmente com as portas IDE). O controlador de periféricos tem integrados o controlador de interrupções, o controlador de DMA, o relógio de tempo real (RTC) e a memória de configuração (CMOS). Um outro circuito, genericamente chamado </a:t>
            </a:r>
            <a:r>
              <a:rPr lang="pt-BR" sz="2400" dirty="0" err="1"/>
              <a:t>super</a:t>
            </a:r>
            <a:r>
              <a:rPr lang="pt-BR" sz="2400" dirty="0"/>
              <a:t> I/O (em geral por outro fabricante, como </a:t>
            </a:r>
            <a:r>
              <a:rPr lang="pt-BR" sz="2400" dirty="0" err="1"/>
              <a:t>Winbond</a:t>
            </a:r>
            <a:r>
              <a:rPr lang="pt-BR" sz="2400" dirty="0"/>
              <a:t> e ITE), é conectado a Ponte Sul e tem integrado o controlador de teclado, o controlador de unidades de disquete, portas seriais e paralela. Alguns chipsets têm integrados dentro da Ponte Sul as funções do </a:t>
            </a:r>
            <a:r>
              <a:rPr lang="pt-BR" sz="2400" dirty="0" err="1"/>
              <a:t>super</a:t>
            </a:r>
            <a:r>
              <a:rPr lang="pt-BR" sz="2400" dirty="0"/>
              <a:t> I/O</a:t>
            </a:r>
          </a:p>
        </p:txBody>
      </p:sp>
    </p:spTree>
    <p:extLst>
      <p:ext uri="{BB962C8B-B14F-4D97-AF65-F5344CB8AC3E}">
        <p14:creationId xmlns:p14="http://schemas.microsoft.com/office/powerpoint/2010/main" val="3910348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778098"/>
          </a:xfrm>
        </p:spPr>
        <p:txBody>
          <a:bodyPr>
            <a:normAutofit/>
          </a:bodyPr>
          <a:lstStyle/>
          <a:p>
            <a:r>
              <a:rPr lang="pt-BR" b="1" dirty="0" err="1"/>
              <a:t>Super</a:t>
            </a:r>
            <a:r>
              <a:rPr lang="pt-BR" b="1" dirty="0"/>
              <a:t> </a:t>
            </a:r>
            <a:r>
              <a:rPr lang="pt-BR" b="1" dirty="0" smtClean="0"/>
              <a:t>I/O</a:t>
            </a:r>
            <a:endParaRPr lang="pt-BR" dirty="0"/>
          </a:p>
        </p:txBody>
      </p:sp>
      <p:sp>
        <p:nvSpPr>
          <p:cNvPr id="3" name="Espaço Reservado para Conteúdo 2"/>
          <p:cNvSpPr>
            <a:spLocks noGrp="1"/>
          </p:cNvSpPr>
          <p:nvPr>
            <p:ph idx="1"/>
          </p:nvPr>
        </p:nvSpPr>
        <p:spPr>
          <a:xfrm>
            <a:off x="457200" y="1124744"/>
            <a:ext cx="8229600" cy="5001419"/>
          </a:xfrm>
        </p:spPr>
        <p:txBody>
          <a:bodyPr>
            <a:normAutofit fontScale="92500" lnSpcReduction="10000"/>
          </a:bodyPr>
          <a:lstStyle/>
          <a:p>
            <a:r>
              <a:rPr lang="pt-BR" dirty="0" smtClean="0"/>
              <a:t>Responsável </a:t>
            </a:r>
            <a:r>
              <a:rPr lang="pt-BR" dirty="0"/>
              <a:t>por controlar todos dispositivos lentos integrados à </a:t>
            </a:r>
            <a:r>
              <a:rPr lang="pt-BR" dirty="0" err="1" smtClean="0"/>
              <a:t>placa-mãe</a:t>
            </a:r>
            <a:r>
              <a:rPr lang="pt-BR" dirty="0" smtClean="0"/>
              <a:t>:</a:t>
            </a:r>
            <a:endParaRPr lang="pt-BR" dirty="0"/>
          </a:p>
          <a:p>
            <a:pPr lvl="1"/>
            <a:r>
              <a:rPr lang="pt-BR" dirty="0"/>
              <a:t>Controlador de teclado</a:t>
            </a:r>
          </a:p>
          <a:p>
            <a:pPr lvl="1"/>
            <a:r>
              <a:rPr lang="pt-BR" dirty="0"/>
              <a:t>Controlador de mouse PS/2</a:t>
            </a:r>
          </a:p>
          <a:p>
            <a:pPr lvl="1"/>
            <a:r>
              <a:rPr lang="pt-BR" dirty="0"/>
              <a:t>Portas seriais</a:t>
            </a:r>
          </a:p>
          <a:p>
            <a:pPr lvl="1"/>
            <a:r>
              <a:rPr lang="pt-BR" dirty="0"/>
              <a:t>Porta paralela</a:t>
            </a:r>
          </a:p>
          <a:p>
            <a:pPr lvl="1"/>
            <a:r>
              <a:rPr lang="pt-BR" dirty="0"/>
              <a:t>Controladora da unidade de disquete</a:t>
            </a:r>
          </a:p>
          <a:p>
            <a:pPr lvl="1"/>
            <a:r>
              <a:rPr lang="pt-BR" dirty="0"/>
              <a:t>Barramento </a:t>
            </a:r>
            <a:r>
              <a:rPr lang="pt-BR" dirty="0" err="1"/>
              <a:t>IrDA</a:t>
            </a:r>
            <a:endParaRPr lang="pt-BR" dirty="0"/>
          </a:p>
          <a:p>
            <a:r>
              <a:rPr lang="pt-BR" dirty="0"/>
              <a:t>Em alguns casos, algumas </a:t>
            </a:r>
            <a:r>
              <a:rPr lang="pt-BR" dirty="0" err="1"/>
              <a:t>placas-mãe</a:t>
            </a:r>
            <a:r>
              <a:rPr lang="pt-BR" dirty="0"/>
              <a:t> mais simples não tem o chipset Sul, mas possuem o </a:t>
            </a:r>
            <a:r>
              <a:rPr lang="pt-BR" dirty="0" err="1"/>
              <a:t>Super</a:t>
            </a:r>
            <a:r>
              <a:rPr lang="pt-BR" dirty="0"/>
              <a:t> I/O.</a:t>
            </a:r>
          </a:p>
        </p:txBody>
      </p:sp>
    </p:spTree>
    <p:extLst>
      <p:ext uri="{BB962C8B-B14F-4D97-AF65-F5344CB8AC3E}">
        <p14:creationId xmlns:p14="http://schemas.microsoft.com/office/powerpoint/2010/main" val="5670636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1331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2276872"/>
            <a:ext cx="6544770" cy="2578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69633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Barramento</a:t>
            </a:r>
          </a:p>
        </p:txBody>
      </p:sp>
      <p:sp>
        <p:nvSpPr>
          <p:cNvPr id="3" name="Espaço Reservado para Conteúdo 2"/>
          <p:cNvSpPr>
            <a:spLocks noGrp="1"/>
          </p:cNvSpPr>
          <p:nvPr>
            <p:ph idx="1"/>
          </p:nvPr>
        </p:nvSpPr>
        <p:spPr/>
        <p:txBody>
          <a:bodyPr>
            <a:normAutofit fontScale="92500" lnSpcReduction="10000"/>
          </a:bodyPr>
          <a:lstStyle/>
          <a:p>
            <a:r>
              <a:rPr lang="pt-BR" dirty="0" smtClean="0"/>
              <a:t>Caminho </a:t>
            </a:r>
            <a:r>
              <a:rPr lang="pt-BR" dirty="0"/>
              <a:t>para a troca de dados entre dois ou mais </a:t>
            </a:r>
            <a:r>
              <a:rPr lang="pt-BR" dirty="0" smtClean="0"/>
              <a:t>circuitos</a:t>
            </a:r>
          </a:p>
          <a:p>
            <a:r>
              <a:rPr lang="pt-BR" dirty="0" smtClean="0"/>
              <a:t>Em </a:t>
            </a:r>
            <a:r>
              <a:rPr lang="pt-BR" dirty="0"/>
              <a:t>geral, os barramentos </a:t>
            </a:r>
            <a:r>
              <a:rPr lang="pt-BR" dirty="0" smtClean="0"/>
              <a:t>utilizam </a:t>
            </a:r>
            <a:r>
              <a:rPr lang="pt-BR" dirty="0"/>
              <a:t>comunicação paralela, como o barramento </a:t>
            </a:r>
            <a:r>
              <a:rPr lang="pt-BR" dirty="0" smtClean="0"/>
              <a:t>local e </a:t>
            </a:r>
            <a:r>
              <a:rPr lang="pt-BR" dirty="0"/>
              <a:t>podem ser divididos em 3 grupos:</a:t>
            </a:r>
          </a:p>
          <a:p>
            <a:pPr lvl="1"/>
            <a:r>
              <a:rPr lang="pt-BR" dirty="0"/>
              <a:t>Barramento de dados, por onde os dados circulam</a:t>
            </a:r>
          </a:p>
          <a:p>
            <a:pPr lvl="1"/>
            <a:r>
              <a:rPr lang="pt-BR" dirty="0"/>
              <a:t>Barramento de endereços, por onde a informação de endereçamento é fornecida</a:t>
            </a:r>
          </a:p>
          <a:p>
            <a:pPr lvl="1"/>
            <a:r>
              <a:rPr lang="pt-BR" dirty="0"/>
              <a:t>Barramento de controle, que contém informações adicionais como, por exemplo, se a operação é de leitura ou escrita.</a:t>
            </a:r>
          </a:p>
          <a:p>
            <a:endParaRPr lang="pt-BR" dirty="0"/>
          </a:p>
        </p:txBody>
      </p:sp>
    </p:spTree>
    <p:extLst>
      <p:ext uri="{BB962C8B-B14F-4D97-AF65-F5344CB8AC3E}">
        <p14:creationId xmlns:p14="http://schemas.microsoft.com/office/powerpoint/2010/main" val="279095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1433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88510" y="2420888"/>
            <a:ext cx="7959954" cy="3034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84362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404664"/>
            <a:ext cx="6840759" cy="5130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7841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ítulo 1"/>
          <p:cNvSpPr>
            <a:spLocks noGrp="1"/>
          </p:cNvSpPr>
          <p:nvPr>
            <p:ph type="title"/>
          </p:nvPr>
        </p:nvSpPr>
        <p:spPr/>
        <p:txBody>
          <a:bodyPr/>
          <a:lstStyle/>
          <a:p>
            <a:r>
              <a:rPr lang="pt-BR" altLang="pt-BR" smtClean="0"/>
              <a:t>Agenda da Aula</a:t>
            </a:r>
          </a:p>
        </p:txBody>
      </p:sp>
      <p:sp>
        <p:nvSpPr>
          <p:cNvPr id="6147" name="Espaço Reservado para Conteúdo 2"/>
          <p:cNvSpPr>
            <a:spLocks noGrp="1"/>
          </p:cNvSpPr>
          <p:nvPr>
            <p:ph idx="1"/>
          </p:nvPr>
        </p:nvSpPr>
        <p:spPr/>
        <p:txBody>
          <a:bodyPr/>
          <a:lstStyle/>
          <a:p>
            <a:r>
              <a:rPr lang="pt-BR" altLang="pt-BR" smtClean="0"/>
              <a:t>Conceitos Importantes</a:t>
            </a:r>
          </a:p>
          <a:p>
            <a:r>
              <a:rPr lang="pt-BR" altLang="pt-BR" smtClean="0"/>
              <a:t>hardware</a:t>
            </a:r>
          </a:p>
          <a:p>
            <a:r>
              <a:rPr lang="pt-BR" altLang="pt-BR" smtClean="0"/>
              <a:t>Componentes de um sistema operacional</a:t>
            </a:r>
          </a:p>
          <a:p>
            <a:pPr lvl="1"/>
            <a:r>
              <a:rPr lang="pt-BR" altLang="pt-BR" smtClean="0"/>
              <a:t>Gerência de Processos</a:t>
            </a:r>
          </a:p>
          <a:p>
            <a:pPr lvl="1"/>
            <a:r>
              <a:rPr lang="pt-BR" altLang="pt-BR" smtClean="0"/>
              <a:t>Gerência de Memória</a:t>
            </a:r>
          </a:p>
          <a:p>
            <a:pPr lvl="1"/>
            <a:r>
              <a:rPr lang="pt-BR" altLang="pt-BR" smtClean="0"/>
              <a:t>Gerência de Arquivos</a:t>
            </a:r>
          </a:p>
          <a:p>
            <a:pPr lvl="1"/>
            <a:r>
              <a:rPr lang="pt-BR" altLang="pt-BR" smtClean="0"/>
              <a:t>Gerência de I/O (entrada e saída)</a:t>
            </a:r>
          </a:p>
          <a:p>
            <a:pPr lvl="1"/>
            <a:r>
              <a:rPr lang="pt-BR" altLang="pt-BR" smtClean="0"/>
              <a:t> Serviços do sistema operacional</a:t>
            </a:r>
          </a:p>
          <a:p>
            <a:r>
              <a:rPr lang="pt-BR" altLang="pt-BR" smtClean="0"/>
              <a:t>Resumo da Aula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 calcmode="lin" valueType="num">
                                      <p:cBhvr additive="base">
                                        <p:cTn id="7" dur="500" fill="hold"/>
                                        <p:tgtEl>
                                          <p:spTgt spid="61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147">
                                            <p:txEl>
                                              <p:pRg st="1" end="1"/>
                                            </p:txEl>
                                          </p:spTgt>
                                        </p:tgtEl>
                                        <p:attrNameLst>
                                          <p:attrName>style.visibility</p:attrName>
                                        </p:attrNameLst>
                                      </p:cBhvr>
                                      <p:to>
                                        <p:strVal val="visible"/>
                                      </p:to>
                                    </p:set>
                                    <p:anim calcmode="lin" valueType="num">
                                      <p:cBhvr additive="base">
                                        <p:cTn id="13" dur="500" fill="hold"/>
                                        <p:tgtEl>
                                          <p:spTgt spid="61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147">
                                            <p:txEl>
                                              <p:pRg st="2" end="2"/>
                                            </p:txEl>
                                          </p:spTgt>
                                        </p:tgtEl>
                                        <p:attrNameLst>
                                          <p:attrName>style.visibility</p:attrName>
                                        </p:attrNameLst>
                                      </p:cBhvr>
                                      <p:to>
                                        <p:strVal val="visible"/>
                                      </p:to>
                                    </p:set>
                                    <p:anim calcmode="lin" valueType="num">
                                      <p:cBhvr additive="base">
                                        <p:cTn id="19" dur="500" fill="hold"/>
                                        <p:tgtEl>
                                          <p:spTgt spid="61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7">
                                            <p:txEl>
                                              <p:pRg st="2" end="2"/>
                                            </p:txEl>
                                          </p:spTgt>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6147">
                                            <p:txEl>
                                              <p:pRg st="3" end="3"/>
                                            </p:txEl>
                                          </p:spTgt>
                                        </p:tgtEl>
                                        <p:attrNameLst>
                                          <p:attrName>style.visibility</p:attrName>
                                        </p:attrNameLst>
                                      </p:cBhvr>
                                      <p:to>
                                        <p:strVal val="visible"/>
                                      </p:to>
                                    </p:set>
                                    <p:anim calcmode="lin" valueType="num">
                                      <p:cBhvr additive="base">
                                        <p:cTn id="24" dur="500" fill="hold"/>
                                        <p:tgtEl>
                                          <p:spTgt spid="6147">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147">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6147">
                                            <p:txEl>
                                              <p:pRg st="4" end="4"/>
                                            </p:txEl>
                                          </p:spTgt>
                                        </p:tgtEl>
                                        <p:attrNameLst>
                                          <p:attrName>style.visibility</p:attrName>
                                        </p:attrNameLst>
                                      </p:cBhvr>
                                      <p:to>
                                        <p:strVal val="visible"/>
                                      </p:to>
                                    </p:set>
                                    <p:anim calcmode="lin" valueType="num">
                                      <p:cBhvr additive="base">
                                        <p:cTn id="28" dur="500" fill="hold"/>
                                        <p:tgtEl>
                                          <p:spTgt spid="6147">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6147">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6147">
                                            <p:txEl>
                                              <p:pRg st="5" end="5"/>
                                            </p:txEl>
                                          </p:spTgt>
                                        </p:tgtEl>
                                        <p:attrNameLst>
                                          <p:attrName>style.visibility</p:attrName>
                                        </p:attrNameLst>
                                      </p:cBhvr>
                                      <p:to>
                                        <p:strVal val="visible"/>
                                      </p:to>
                                    </p:set>
                                    <p:anim calcmode="lin" valueType="num">
                                      <p:cBhvr additive="base">
                                        <p:cTn id="32" dur="500" fill="hold"/>
                                        <p:tgtEl>
                                          <p:spTgt spid="6147">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147">
                                            <p:txEl>
                                              <p:pRg st="5" end="5"/>
                                            </p:tx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6147">
                                            <p:txEl>
                                              <p:pRg st="6" end="6"/>
                                            </p:txEl>
                                          </p:spTgt>
                                        </p:tgtEl>
                                        <p:attrNameLst>
                                          <p:attrName>style.visibility</p:attrName>
                                        </p:attrNameLst>
                                      </p:cBhvr>
                                      <p:to>
                                        <p:strVal val="visible"/>
                                      </p:to>
                                    </p:set>
                                    <p:anim calcmode="lin" valueType="num">
                                      <p:cBhvr additive="base">
                                        <p:cTn id="36" dur="500" fill="hold"/>
                                        <p:tgtEl>
                                          <p:spTgt spid="6147">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147">
                                            <p:txEl>
                                              <p:pRg st="6" end="6"/>
                                            </p:txEl>
                                          </p:spTgt>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6147">
                                            <p:txEl>
                                              <p:pRg st="7" end="7"/>
                                            </p:txEl>
                                          </p:spTgt>
                                        </p:tgtEl>
                                        <p:attrNameLst>
                                          <p:attrName>style.visibility</p:attrName>
                                        </p:attrNameLst>
                                      </p:cBhvr>
                                      <p:to>
                                        <p:strVal val="visible"/>
                                      </p:to>
                                    </p:set>
                                    <p:anim calcmode="lin" valueType="num">
                                      <p:cBhvr additive="base">
                                        <p:cTn id="40" dur="500" fill="hold"/>
                                        <p:tgtEl>
                                          <p:spTgt spid="6147">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147">
                                            <p:txEl>
                                              <p:pRg st="7" end="7"/>
                                            </p:txEl>
                                          </p:spTgt>
                                        </p:tgtEl>
                                        <p:attrNameLst>
                                          <p:attrName>ppt_y</p:attrName>
                                        </p:attrNameLst>
                                      </p:cBhvr>
                                      <p:tavLst>
                                        <p:tav tm="0">
                                          <p:val>
                                            <p:strVal val="1+#ppt_h/2"/>
                                          </p:val>
                                        </p:tav>
                                        <p:tav tm="100000">
                                          <p:val>
                                            <p:strVal val="#ppt_y"/>
                                          </p:val>
                                        </p:tav>
                                      </p:tavLst>
                                    </p:anim>
                                  </p:childTnLst>
                                </p:cTn>
                              </p:par>
                            </p:childTnLst>
                          </p:cTn>
                        </p:par>
                        <p:par>
                          <p:cTn id="42" fill="hold" nodeType="afterGroup">
                            <p:stCondLst>
                              <p:cond delay="1000"/>
                            </p:stCondLst>
                            <p:childTnLst>
                              <p:par>
                                <p:cTn id="43" presetID="2" presetClass="entr" presetSubtype="4" fill="hold" grpId="0" nodeType="afterEffect">
                                  <p:stCondLst>
                                    <p:cond delay="0"/>
                                  </p:stCondLst>
                                  <p:childTnLst>
                                    <p:set>
                                      <p:cBhvr>
                                        <p:cTn id="44" dur="1" fill="hold">
                                          <p:stCondLst>
                                            <p:cond delay="0"/>
                                          </p:stCondLst>
                                        </p:cTn>
                                        <p:tgtEl>
                                          <p:spTgt spid="6147">
                                            <p:txEl>
                                              <p:pRg st="8" end="8"/>
                                            </p:txEl>
                                          </p:spTgt>
                                        </p:tgtEl>
                                        <p:attrNameLst>
                                          <p:attrName>style.visibility</p:attrName>
                                        </p:attrNameLst>
                                      </p:cBhvr>
                                      <p:to>
                                        <p:strVal val="visible"/>
                                      </p:to>
                                    </p:set>
                                    <p:anim calcmode="lin" valueType="num">
                                      <p:cBhvr additive="base">
                                        <p:cTn id="45" dur="500" fill="hold"/>
                                        <p:tgtEl>
                                          <p:spTgt spid="6147">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14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634082"/>
          </a:xfrm>
        </p:spPr>
        <p:txBody>
          <a:bodyPr>
            <a:normAutofit fontScale="90000"/>
          </a:bodyPr>
          <a:lstStyle/>
          <a:p>
            <a:r>
              <a:rPr lang="pt-BR" b="1" dirty="0"/>
              <a:t>Barramento de </a:t>
            </a:r>
            <a:r>
              <a:rPr lang="pt-BR" b="1" dirty="0" smtClean="0"/>
              <a:t>I/O</a:t>
            </a:r>
            <a:endParaRPr lang="pt-BR" dirty="0"/>
          </a:p>
        </p:txBody>
      </p:sp>
      <p:sp>
        <p:nvSpPr>
          <p:cNvPr id="3" name="Espaço Reservado para Conteúdo 2"/>
          <p:cNvSpPr>
            <a:spLocks noGrp="1"/>
          </p:cNvSpPr>
          <p:nvPr>
            <p:ph idx="1"/>
          </p:nvPr>
        </p:nvSpPr>
        <p:spPr>
          <a:xfrm>
            <a:off x="457200" y="908720"/>
            <a:ext cx="8229600" cy="5217443"/>
          </a:xfrm>
        </p:spPr>
        <p:txBody>
          <a:bodyPr>
            <a:normAutofit fontScale="70000" lnSpcReduction="20000"/>
          </a:bodyPr>
          <a:lstStyle/>
          <a:p>
            <a:r>
              <a:rPr lang="pt-BR" dirty="0" smtClean="0"/>
              <a:t>O </a:t>
            </a:r>
            <a:r>
              <a:rPr lang="pt-BR" dirty="0"/>
              <a:t>barramento local é de alto desempenho e por esse motivo, periféricos lentos não podem ser conectados diretamente a ele, para que não haja obstrução na comunicação do processador e queda no desempenho. Por esse motivo, o processador comunica-se com periféricos, através de outros barramentos, genericamente chamados barramentos de I/O ou E/S (Entrada/Saída). A comunicação desses barramentos com o barramento local é realizada através de um circuito chamado ponte norte, que faz parte dos circuitos de apoio da </a:t>
            </a:r>
            <a:r>
              <a:rPr lang="pt-BR" dirty="0" err="1"/>
              <a:t>placa-mãe</a:t>
            </a:r>
            <a:r>
              <a:rPr lang="pt-BR" dirty="0"/>
              <a:t>.</a:t>
            </a:r>
          </a:p>
          <a:p>
            <a:r>
              <a:rPr lang="pt-BR" dirty="0"/>
              <a:t> </a:t>
            </a:r>
            <a:r>
              <a:rPr lang="pt-BR" dirty="0" smtClean="0"/>
              <a:t>Modelos </a:t>
            </a:r>
            <a:r>
              <a:rPr lang="pt-BR" dirty="0"/>
              <a:t>dos barramentos de I/O</a:t>
            </a:r>
          </a:p>
          <a:p>
            <a:r>
              <a:rPr lang="pt-BR" dirty="0"/>
              <a:t> </a:t>
            </a:r>
            <a:r>
              <a:rPr lang="pt-BR" dirty="0" smtClean="0"/>
              <a:t>Quando </a:t>
            </a:r>
            <a:r>
              <a:rPr lang="pt-BR" dirty="0"/>
              <a:t>falamos em modelos de barramento, estamos falando do barramento de I/O e dos slots de expansão da </a:t>
            </a:r>
            <a:r>
              <a:rPr lang="pt-BR" dirty="0" err="1"/>
              <a:t>placa-mãe</a:t>
            </a:r>
            <a:r>
              <a:rPr lang="pt-BR" dirty="0"/>
              <a:t>, onde fazemos o encaixe das placas. São placas de vídeo, placas de som, placas de modem, placas de interface de rede, placas controladoras SCSI e várias outras menos comuns. Nem sempre um PC tem todas essas placas. Em geral os </a:t>
            </a:r>
            <a:r>
              <a:rPr lang="pt-BR" dirty="0" err="1"/>
              <a:t>PC´s</a:t>
            </a:r>
            <a:r>
              <a:rPr lang="pt-BR" dirty="0"/>
              <a:t> mais simples usam menos placas de expansão, enquanto os mais sofisticados usam mais. As placas de expansão ficam encaixadas em conectores chamados de “slots”.</a:t>
            </a:r>
          </a:p>
        </p:txBody>
      </p:sp>
    </p:spTree>
    <p:extLst>
      <p:ext uri="{BB962C8B-B14F-4D97-AF65-F5344CB8AC3E}">
        <p14:creationId xmlns:p14="http://schemas.microsoft.com/office/powerpoint/2010/main" val="6158208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7624" y="1319223"/>
            <a:ext cx="5904656" cy="4438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32273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29600" cy="5793507"/>
          </a:xfrm>
        </p:spPr>
        <p:txBody>
          <a:bodyPr>
            <a:normAutofit fontScale="92500"/>
          </a:bodyPr>
          <a:lstStyle/>
          <a:p>
            <a:r>
              <a:rPr lang="pt-BR" dirty="0"/>
              <a:t>•	ISA (</a:t>
            </a:r>
            <a:r>
              <a:rPr lang="pt-BR" dirty="0" err="1"/>
              <a:t>Industry</a:t>
            </a:r>
            <a:r>
              <a:rPr lang="pt-BR" dirty="0"/>
              <a:t> Standard </a:t>
            </a:r>
            <a:r>
              <a:rPr lang="pt-BR" dirty="0" err="1"/>
              <a:t>Architeture</a:t>
            </a:r>
            <a:r>
              <a:rPr lang="pt-BR" dirty="0"/>
              <a:t>). Os dados são transmitidos em 8 ou 16 bits dependendo do tipo de placa adaptadora que está sendo utilizada. Historicamente as origens remontam o PC XT com processador 8086/8 </a:t>
            </a:r>
            <a:endParaRPr lang="pt-BR" dirty="0" smtClean="0"/>
          </a:p>
          <a:p>
            <a:r>
              <a:rPr lang="pt-BR" dirty="0" smtClean="0"/>
              <a:t>Padrão </a:t>
            </a:r>
            <a:r>
              <a:rPr lang="pt-BR" dirty="0"/>
              <a:t>viável para a conexão de placas de áudio, modems e outros dispositivos que não demandam grandes pré-requisitos de desempenho, podendo chegar a uma taxa de 8 MB/s. Deixou de ser usado há alguns anos. O barramento de dados é de 16 bits, o de endereços de 24 bits e o de operação de 8 MHZ.</a:t>
            </a:r>
          </a:p>
          <a:p>
            <a:endParaRPr lang="pt-BR" dirty="0"/>
          </a:p>
        </p:txBody>
      </p:sp>
    </p:spTree>
    <p:extLst>
      <p:ext uri="{BB962C8B-B14F-4D97-AF65-F5344CB8AC3E}">
        <p14:creationId xmlns:p14="http://schemas.microsoft.com/office/powerpoint/2010/main" val="5967988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9671" y="435914"/>
            <a:ext cx="5121517" cy="594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38612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260648"/>
            <a:ext cx="8229600" cy="5865515"/>
          </a:xfrm>
        </p:spPr>
        <p:txBody>
          <a:bodyPr>
            <a:normAutofit fontScale="70000" lnSpcReduction="20000"/>
          </a:bodyPr>
          <a:lstStyle/>
          <a:p>
            <a:pPr lvl="0"/>
            <a:r>
              <a:rPr lang="pt-BR" dirty="0"/>
              <a:t>Padrão PCI (</a:t>
            </a:r>
            <a:r>
              <a:rPr lang="pt-BR" dirty="0" err="1"/>
              <a:t>Peripheral</a:t>
            </a:r>
            <a:r>
              <a:rPr lang="pt-BR" dirty="0"/>
              <a:t> </a:t>
            </a:r>
            <a:r>
              <a:rPr lang="pt-BR" dirty="0" err="1"/>
              <a:t>Component</a:t>
            </a:r>
            <a:r>
              <a:rPr lang="pt-BR" dirty="0"/>
              <a:t> </a:t>
            </a:r>
            <a:r>
              <a:rPr lang="pt-BR" dirty="0" err="1"/>
              <a:t>Interconnect</a:t>
            </a:r>
            <a:r>
              <a:rPr lang="pt-BR" dirty="0"/>
              <a:t>). Foi desenvolvido inicialmente pela Intel, os slots são de 32 bits e só aceitam placas desenvolvidas para esse padrão sendo uma mudança radical no projeto dos barramentos de expansão, abolindo totalmente a dependência de slot ISA</a:t>
            </a:r>
            <a:r>
              <a:rPr lang="pt-BR" dirty="0" smtClean="0"/>
              <a:t>.</a:t>
            </a:r>
          </a:p>
          <a:p>
            <a:pPr lvl="0"/>
            <a:r>
              <a:rPr lang="pt-BR" dirty="0" smtClean="0"/>
              <a:t>Permite </a:t>
            </a:r>
            <a:r>
              <a:rPr lang="pt-BR" dirty="0"/>
              <a:t>as melhores taxas de </a:t>
            </a:r>
            <a:r>
              <a:rPr lang="pt-BR" dirty="0" smtClean="0"/>
              <a:t>transferência</a:t>
            </a:r>
          </a:p>
          <a:p>
            <a:pPr lvl="0"/>
            <a:r>
              <a:rPr lang="pt-BR" dirty="0" smtClean="0"/>
              <a:t>É </a:t>
            </a:r>
            <a:r>
              <a:rPr lang="pt-BR" dirty="0"/>
              <a:t>independente do processador, podendo ser implementado em qualquer arquitetura de processamento. Existem vários modos de operação:</a:t>
            </a:r>
          </a:p>
          <a:p>
            <a:pPr lvl="1"/>
            <a:r>
              <a:rPr lang="pt-BR" dirty="0"/>
              <a:t>Barramento PCI 32 bits a 33 MHZ (taxa de transferência máxima teórica de 132 MB/s).</a:t>
            </a:r>
          </a:p>
          <a:p>
            <a:pPr lvl="1"/>
            <a:r>
              <a:rPr lang="pt-BR" dirty="0"/>
              <a:t>Barramento PCI 64 bits a 33 MHZ (taxa de transferência máxima teórica de 264 MB/s).</a:t>
            </a:r>
          </a:p>
          <a:p>
            <a:pPr lvl="1"/>
            <a:r>
              <a:rPr lang="pt-BR" dirty="0"/>
              <a:t>Barramento PCI 32 bits a 66 MHZ (taxa de transferência máxima teórica de 264 MB/s).</a:t>
            </a:r>
          </a:p>
          <a:p>
            <a:pPr lvl="1"/>
            <a:r>
              <a:rPr lang="pt-BR" dirty="0"/>
              <a:t>Barramento PCI 64 bits a 66 MHZ (taxa de transferência máxima teórica de 528 MB/s).</a:t>
            </a:r>
          </a:p>
          <a:p>
            <a:r>
              <a:rPr lang="pt-BR" dirty="0"/>
              <a:t>Os slots PCI ainda são encontrados em </a:t>
            </a:r>
            <a:r>
              <a:rPr lang="pt-BR" dirty="0" err="1"/>
              <a:t>placas-mãe</a:t>
            </a:r>
            <a:r>
              <a:rPr lang="pt-BR" dirty="0"/>
              <a:t> atuais, sendo utilizado o padrão PCI 32 bits e 33 MHZ, que chega 132 MB/s.</a:t>
            </a:r>
          </a:p>
        </p:txBody>
      </p:sp>
    </p:spTree>
    <p:extLst>
      <p:ext uri="{BB962C8B-B14F-4D97-AF65-F5344CB8AC3E}">
        <p14:creationId xmlns:p14="http://schemas.microsoft.com/office/powerpoint/2010/main" val="3990468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6963" y="692696"/>
            <a:ext cx="6323309" cy="517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2871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548680"/>
            <a:ext cx="8229600" cy="5577483"/>
          </a:xfrm>
        </p:spPr>
        <p:txBody>
          <a:bodyPr>
            <a:normAutofit fontScale="70000" lnSpcReduction="20000"/>
          </a:bodyPr>
          <a:lstStyle/>
          <a:p>
            <a:pPr lvl="0"/>
            <a:r>
              <a:rPr lang="pt-BR" dirty="0"/>
              <a:t>AGP (</a:t>
            </a:r>
            <a:r>
              <a:rPr lang="pt-BR" dirty="0" err="1"/>
              <a:t>Accelerated</a:t>
            </a:r>
            <a:r>
              <a:rPr lang="pt-BR" dirty="0"/>
              <a:t> </a:t>
            </a:r>
            <a:r>
              <a:rPr lang="pt-BR" dirty="0" err="1"/>
              <a:t>Graphics</a:t>
            </a:r>
            <a:r>
              <a:rPr lang="pt-BR" dirty="0"/>
              <a:t> </a:t>
            </a:r>
            <a:r>
              <a:rPr lang="pt-BR" dirty="0" err="1"/>
              <a:t>Port</a:t>
            </a:r>
            <a:r>
              <a:rPr lang="pt-BR" dirty="0" smtClean="0"/>
              <a:t>)</a:t>
            </a:r>
          </a:p>
          <a:p>
            <a:pPr lvl="0"/>
            <a:r>
              <a:rPr lang="pt-BR" dirty="0" smtClean="0"/>
              <a:t>Taxa </a:t>
            </a:r>
            <a:r>
              <a:rPr lang="pt-BR" dirty="0"/>
              <a:t>de transferência do barramento </a:t>
            </a:r>
            <a:r>
              <a:rPr lang="pt-BR" dirty="0" smtClean="0"/>
              <a:t>PCI -&gt; insuficiente </a:t>
            </a:r>
            <a:r>
              <a:rPr lang="pt-BR" dirty="0"/>
              <a:t>pra aplicações modernas, em especial animações </a:t>
            </a:r>
            <a:r>
              <a:rPr lang="pt-BR" dirty="0" smtClean="0"/>
              <a:t>3D, jogos </a:t>
            </a:r>
            <a:r>
              <a:rPr lang="pt-BR" dirty="0"/>
              <a:t>e vídeo </a:t>
            </a:r>
            <a:r>
              <a:rPr lang="pt-BR" dirty="0" smtClean="0"/>
              <a:t>conferência</a:t>
            </a:r>
          </a:p>
          <a:p>
            <a:pPr lvl="0"/>
            <a:r>
              <a:rPr lang="pt-BR" dirty="0" smtClean="0"/>
              <a:t>Intel </a:t>
            </a:r>
            <a:r>
              <a:rPr lang="pt-BR" dirty="0"/>
              <a:t>liderou a indústria na criação de um novo barramento chamado </a:t>
            </a:r>
            <a:r>
              <a:rPr lang="pt-BR" dirty="0" smtClean="0"/>
              <a:t>AGP</a:t>
            </a:r>
          </a:p>
          <a:p>
            <a:pPr lvl="0"/>
            <a:r>
              <a:rPr lang="pt-BR" dirty="0" smtClean="0"/>
              <a:t>Permite </a:t>
            </a:r>
            <a:r>
              <a:rPr lang="pt-BR" dirty="0"/>
              <a:t>que a placa de vídeo possa inclusive utilizar a memória RAM do micro como uma extensão de sua memória de </a:t>
            </a:r>
            <a:r>
              <a:rPr lang="pt-BR" dirty="0" smtClean="0"/>
              <a:t>vídeo</a:t>
            </a:r>
          </a:p>
          <a:p>
            <a:pPr lvl="0"/>
            <a:r>
              <a:rPr lang="pt-BR" dirty="0" smtClean="0"/>
              <a:t>Barramento </a:t>
            </a:r>
            <a:r>
              <a:rPr lang="pt-BR" dirty="0"/>
              <a:t>AGP foi desenvolvido exclusivamente para o uso com placas de vídeo </a:t>
            </a:r>
            <a:r>
              <a:rPr lang="pt-BR" dirty="0" smtClean="0"/>
              <a:t>3D</a:t>
            </a:r>
          </a:p>
          <a:p>
            <a:pPr lvl="0"/>
            <a:r>
              <a:rPr lang="pt-BR" dirty="0" smtClean="0"/>
              <a:t>Trabalha </a:t>
            </a:r>
            <a:r>
              <a:rPr lang="pt-BR" dirty="0"/>
              <a:t>a 66 MHZ e 32 </a:t>
            </a:r>
            <a:r>
              <a:rPr lang="pt-BR" dirty="0" smtClean="0"/>
              <a:t>bits</a:t>
            </a:r>
          </a:p>
          <a:p>
            <a:pPr lvl="0"/>
            <a:r>
              <a:rPr lang="pt-BR" dirty="0" smtClean="0"/>
              <a:t>Pode </a:t>
            </a:r>
            <a:r>
              <a:rPr lang="pt-BR" dirty="0"/>
              <a:t>operar com mais transferências de dados por ciclo, fazendo a taxa de transferência ser mais </a:t>
            </a:r>
            <a:r>
              <a:rPr lang="pt-BR" dirty="0" smtClean="0"/>
              <a:t>alta</a:t>
            </a:r>
          </a:p>
          <a:p>
            <a:pPr lvl="0"/>
            <a:r>
              <a:rPr lang="pt-BR" dirty="0" smtClean="0"/>
              <a:t>Estes </a:t>
            </a:r>
            <a:r>
              <a:rPr lang="pt-BR" dirty="0"/>
              <a:t>modos de operação são os seguintes:</a:t>
            </a:r>
          </a:p>
          <a:p>
            <a:pPr lvl="1"/>
            <a:r>
              <a:rPr lang="pt-BR" dirty="0"/>
              <a:t>Modo 1 x : 264 MB/s.</a:t>
            </a:r>
          </a:p>
          <a:p>
            <a:pPr lvl="1"/>
            <a:r>
              <a:rPr lang="pt-BR" dirty="0"/>
              <a:t>Modo 2 x : 528 MB/s.</a:t>
            </a:r>
          </a:p>
          <a:p>
            <a:pPr lvl="1"/>
            <a:r>
              <a:rPr lang="pt-BR" dirty="0"/>
              <a:t>Modo 4 x : 1 GB/s.</a:t>
            </a:r>
          </a:p>
          <a:p>
            <a:pPr lvl="1"/>
            <a:r>
              <a:rPr lang="pt-BR" dirty="0"/>
              <a:t>Modo 8 x : 2 GB/s.</a:t>
            </a:r>
          </a:p>
        </p:txBody>
      </p:sp>
    </p:spTree>
    <p:extLst>
      <p:ext uri="{BB962C8B-B14F-4D97-AF65-F5344CB8AC3E}">
        <p14:creationId xmlns:p14="http://schemas.microsoft.com/office/powerpoint/2010/main" val="1315425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9446" y="2276873"/>
            <a:ext cx="7768978" cy="3117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8169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562074"/>
          </a:xfrm>
        </p:spPr>
        <p:txBody>
          <a:bodyPr>
            <a:normAutofit fontScale="90000"/>
          </a:bodyPr>
          <a:lstStyle/>
          <a:p>
            <a:pPr lvl="0"/>
            <a:r>
              <a:rPr lang="pt-BR" dirty="0"/>
              <a:t>PCI Express – Um novo </a:t>
            </a:r>
            <a:r>
              <a:rPr lang="pt-BR" dirty="0" smtClean="0"/>
              <a:t>padrão</a:t>
            </a:r>
            <a:endParaRPr lang="pt-BR" dirty="0"/>
          </a:p>
        </p:txBody>
      </p:sp>
      <p:sp>
        <p:nvSpPr>
          <p:cNvPr id="3" name="Espaço Reservado para Conteúdo 2"/>
          <p:cNvSpPr>
            <a:spLocks noGrp="1"/>
          </p:cNvSpPr>
          <p:nvPr>
            <p:ph idx="1"/>
          </p:nvPr>
        </p:nvSpPr>
        <p:spPr>
          <a:xfrm>
            <a:off x="457200" y="836712"/>
            <a:ext cx="8229600" cy="5616624"/>
          </a:xfrm>
        </p:spPr>
        <p:txBody>
          <a:bodyPr>
            <a:normAutofit fontScale="77500" lnSpcReduction="20000"/>
          </a:bodyPr>
          <a:lstStyle/>
          <a:p>
            <a:pPr marL="0" indent="0">
              <a:buNone/>
            </a:pPr>
            <a:r>
              <a:rPr lang="pt-BR" dirty="0"/>
              <a:t> </a:t>
            </a:r>
          </a:p>
          <a:p>
            <a:r>
              <a:rPr lang="pt-BR" dirty="0" smtClean="0"/>
              <a:t>AGP -&gt; taxa </a:t>
            </a:r>
            <a:r>
              <a:rPr lang="pt-BR" dirty="0"/>
              <a:t>de transferência (2 GB/s</a:t>
            </a:r>
            <a:r>
              <a:rPr lang="pt-BR" dirty="0" smtClean="0"/>
              <a:t>) -&gt; não </a:t>
            </a:r>
            <a:r>
              <a:rPr lang="pt-BR" dirty="0"/>
              <a:t>estava sendo suficiente para as placas de vídeo 3D de alto </a:t>
            </a:r>
            <a:r>
              <a:rPr lang="pt-BR" dirty="0" smtClean="0"/>
              <a:t>desempenho</a:t>
            </a:r>
          </a:p>
          <a:p>
            <a:r>
              <a:rPr lang="pt-BR" dirty="0" smtClean="0"/>
              <a:t>Formou-se </a:t>
            </a:r>
            <a:r>
              <a:rPr lang="pt-BR" dirty="0"/>
              <a:t>um consórcio de empresas que passaram a desenvolver algo novo, que pudesse transferir informações a uma taxa ainda maior para que as placas pudessem ser mais rápidas e atender a demanda de crescimento dos </a:t>
            </a:r>
            <a:r>
              <a:rPr lang="pt-BR" dirty="0" smtClean="0"/>
              <a:t>jogos</a:t>
            </a:r>
          </a:p>
          <a:p>
            <a:r>
              <a:rPr lang="pt-BR" dirty="0" smtClean="0"/>
              <a:t>Novo padrão </a:t>
            </a:r>
            <a:r>
              <a:rPr lang="pt-BR" dirty="0"/>
              <a:t>chamado PCI Express, que além de ser um novo padrão de barramento, utiliza transferência serial, diferente de todos os outros padrões, e que deverá ser um novo padrão que substituirá todos os </a:t>
            </a:r>
            <a:r>
              <a:rPr lang="pt-BR" dirty="0" smtClean="0"/>
              <a:t>outros</a:t>
            </a:r>
          </a:p>
          <a:p>
            <a:r>
              <a:rPr lang="pt-BR" dirty="0" smtClean="0"/>
              <a:t>Nome </a:t>
            </a:r>
            <a:r>
              <a:rPr lang="pt-BR" dirty="0"/>
              <a:t>inicial era </a:t>
            </a:r>
            <a:r>
              <a:rPr lang="pt-BR" dirty="0" smtClean="0"/>
              <a:t>3GIO -&gt; Padrão </a:t>
            </a:r>
            <a:r>
              <a:rPr lang="pt-BR" dirty="0"/>
              <a:t>que proporciona altas taxas de transferência de dados entre o computador em si e um dispositivo como a placa de vídeo 3D</a:t>
            </a:r>
            <a:r>
              <a:rPr lang="pt-BR" dirty="0" smtClean="0"/>
              <a:t>.</a:t>
            </a:r>
            <a:endParaRPr lang="pt-BR" dirty="0"/>
          </a:p>
        </p:txBody>
      </p:sp>
    </p:spTree>
    <p:extLst>
      <p:ext uri="{BB962C8B-B14F-4D97-AF65-F5344CB8AC3E}">
        <p14:creationId xmlns:p14="http://schemas.microsoft.com/office/powerpoint/2010/main" val="19763530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476672"/>
            <a:ext cx="8435280" cy="5904656"/>
          </a:xfrm>
        </p:spPr>
        <p:txBody>
          <a:bodyPr>
            <a:normAutofit fontScale="77500" lnSpcReduction="20000"/>
          </a:bodyPr>
          <a:lstStyle/>
          <a:p>
            <a:r>
              <a:rPr lang="pt-BR" dirty="0"/>
              <a:t>A tecnologia PCI Express conta com um recurso que permite o uso de uma ou mais conexões seriais -&gt; caminhos</a:t>
            </a:r>
          </a:p>
          <a:p>
            <a:r>
              <a:rPr lang="pt-BR" dirty="0"/>
              <a:t>Também chamados de LANES, para a transferência de dados</a:t>
            </a:r>
          </a:p>
          <a:p>
            <a:r>
              <a:rPr lang="pt-BR" dirty="0"/>
              <a:t>Dispositivo usa um caminho -&gt; utiliza o barramento PCI Express 1X</a:t>
            </a:r>
          </a:p>
          <a:p>
            <a:r>
              <a:rPr lang="pt-BR" dirty="0"/>
              <a:t>Dispositivo  utiliza 4 conexões  ou 4 caminhos -&gt; é PCI Express 4X e assim por diante</a:t>
            </a:r>
          </a:p>
          <a:p>
            <a:r>
              <a:rPr lang="pt-BR" dirty="0"/>
              <a:t>Cada </a:t>
            </a:r>
            <a:r>
              <a:rPr lang="pt-BR" dirty="0" err="1"/>
              <a:t>lane</a:t>
            </a:r>
            <a:r>
              <a:rPr lang="pt-BR" dirty="0"/>
              <a:t> pode ser bidirecional, ou seja, pode receber e enviar dados.</a:t>
            </a:r>
          </a:p>
          <a:p>
            <a:r>
              <a:rPr lang="pt-BR" dirty="0"/>
              <a:t>Cada conexão usada no PCI Express trabalha com 8 bits por vez, sendo 4 bits em cada direção. A </a:t>
            </a:r>
            <a:r>
              <a:rPr lang="pt-BR" dirty="0" err="1"/>
              <a:t>freqüência</a:t>
            </a:r>
            <a:r>
              <a:rPr lang="pt-BR" dirty="0"/>
              <a:t> usada é de 2,5 GHz</a:t>
            </a:r>
          </a:p>
          <a:p>
            <a:r>
              <a:rPr lang="pt-BR" dirty="0"/>
              <a:t>O valor pode variar, assim sendo, o PCI Express 1X começou conseguindo trabalhar com taxas de cerca 250 MB/s, um valor bem mais alto que os 132 MB/s do padrão PCI.</a:t>
            </a:r>
          </a:p>
          <a:p>
            <a:r>
              <a:rPr lang="pt-BR" dirty="0"/>
              <a:t>Atualmente o padrão PCI Express trabalha com até 16X, o equivalente a 4000 MB/s no padrão PCI Express 1.1</a:t>
            </a:r>
          </a:p>
          <a:p>
            <a:endParaRPr lang="pt-BR" dirty="0"/>
          </a:p>
        </p:txBody>
      </p:sp>
    </p:spTree>
    <p:extLst>
      <p:ext uri="{BB962C8B-B14F-4D97-AF65-F5344CB8AC3E}">
        <p14:creationId xmlns:p14="http://schemas.microsoft.com/office/powerpoint/2010/main" val="3828332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ítulo 1"/>
          <p:cNvSpPr>
            <a:spLocks noGrp="1"/>
          </p:cNvSpPr>
          <p:nvPr>
            <p:ph type="title"/>
          </p:nvPr>
        </p:nvSpPr>
        <p:spPr/>
        <p:txBody>
          <a:bodyPr/>
          <a:lstStyle/>
          <a:p>
            <a:r>
              <a:rPr lang="pt-BR" altLang="pt-BR" smtClean="0"/>
              <a:t>Componentes de hardware</a:t>
            </a:r>
          </a:p>
        </p:txBody>
      </p:sp>
      <p:sp>
        <p:nvSpPr>
          <p:cNvPr id="9219" name="Espaço Reservado para Conteúdo 2"/>
          <p:cNvSpPr>
            <a:spLocks noGrp="1"/>
          </p:cNvSpPr>
          <p:nvPr>
            <p:ph idx="1"/>
          </p:nvPr>
        </p:nvSpPr>
        <p:spPr/>
        <p:txBody>
          <a:bodyPr/>
          <a:lstStyle/>
          <a:p>
            <a:pPr lvl="1">
              <a:buFontTx/>
              <a:buChar char="-"/>
            </a:pPr>
            <a:r>
              <a:rPr lang="pt-BR" altLang="pt-BR" smtClean="0"/>
              <a:t>Processador</a:t>
            </a:r>
          </a:p>
          <a:p>
            <a:pPr lvl="1">
              <a:buFontTx/>
              <a:buChar char="-"/>
            </a:pPr>
            <a:r>
              <a:rPr lang="pt-BR" altLang="pt-BR" smtClean="0"/>
              <a:t>Memórias</a:t>
            </a:r>
          </a:p>
          <a:p>
            <a:pPr lvl="1">
              <a:buFontTx/>
              <a:buChar char="-"/>
            </a:pPr>
            <a:r>
              <a:rPr lang="pt-BR" altLang="pt-BR" smtClean="0"/>
              <a:t>Disco Rígido</a:t>
            </a:r>
          </a:p>
          <a:p>
            <a:pPr lvl="1">
              <a:buFontTx/>
              <a:buChar char="-"/>
            </a:pPr>
            <a:r>
              <a:rPr lang="pt-BR" altLang="pt-BR" smtClean="0"/>
              <a:t>Placa-mãe</a:t>
            </a:r>
          </a:p>
          <a:p>
            <a:pPr lvl="1">
              <a:buFontTx/>
              <a:buChar char="-"/>
            </a:pPr>
            <a:r>
              <a:rPr lang="pt-BR" altLang="pt-BR" smtClean="0"/>
              <a:t>Interfaces</a:t>
            </a:r>
          </a:p>
          <a:p>
            <a:pPr lvl="1">
              <a:buFontTx/>
              <a:buChar char="-"/>
            </a:pPr>
            <a:r>
              <a:rPr lang="pt-BR" altLang="pt-BR" smtClean="0"/>
              <a:t>Periféricos</a:t>
            </a:r>
          </a:p>
          <a:p>
            <a:pPr lvl="1">
              <a:buFontTx/>
              <a:buChar char="-"/>
            </a:pPr>
            <a:r>
              <a:rPr lang="pt-BR" altLang="pt-BR" smtClean="0"/>
              <a:t>Fonte</a:t>
            </a:r>
          </a:p>
          <a:p>
            <a:pPr lvl="1">
              <a:buFontTx/>
              <a:buChar char="-"/>
            </a:pPr>
            <a:r>
              <a:rPr lang="pt-BR" altLang="pt-BR" smtClean="0"/>
              <a:t>Gabinete</a:t>
            </a:r>
          </a:p>
          <a:p>
            <a:pPr lvl="1">
              <a:buFontTx/>
              <a:buChar char="-"/>
            </a:pPr>
            <a:r>
              <a:rPr lang="pt-BR" altLang="pt-BR" smtClean="0"/>
              <a:t>monitor</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29600" cy="6120680"/>
          </a:xfrm>
        </p:spPr>
        <p:txBody>
          <a:bodyPr>
            <a:normAutofit fontScale="77500" lnSpcReduction="20000"/>
          </a:bodyPr>
          <a:lstStyle/>
          <a:p>
            <a:r>
              <a:rPr lang="pt-BR" dirty="0"/>
              <a:t>No início de 2007, o grupo PCI-SIG apresentou O PCI Express 2.0 -&gt; Aumento de sua capacidade de transmissão de dados, onde  cada </a:t>
            </a:r>
            <a:r>
              <a:rPr lang="pt-BR" dirty="0" err="1"/>
              <a:t>lane</a:t>
            </a:r>
            <a:r>
              <a:rPr lang="pt-BR" dirty="0"/>
              <a:t> é capaz de transmitir até 500 MB/s, o dobro de velocidade da versão 1.1. Com isso, um slot de 16X, passa a ser capaz de trabalhar com uma taxa de transferência de dados de até 8000 MB/s.</a:t>
            </a:r>
          </a:p>
          <a:p>
            <a:r>
              <a:rPr lang="pt-BR" dirty="0"/>
              <a:t>PCI Express 2.0 é compatível com as especificações anteriores, então, podemos utilizar uma placa de vídeo desenvolvida para funcionar no PCI Express 1.1 em uma </a:t>
            </a:r>
            <a:r>
              <a:rPr lang="pt-BR" dirty="0" err="1"/>
              <a:t>placa-mãe</a:t>
            </a:r>
            <a:r>
              <a:rPr lang="pt-BR" dirty="0"/>
              <a:t> com a versão 2.0</a:t>
            </a:r>
          </a:p>
          <a:p>
            <a:r>
              <a:rPr lang="pt-BR" dirty="0"/>
              <a:t>Slot não muda, continua com o mesmo tamanho e velocidade, o que muda é a velocidade de transmissão dos </a:t>
            </a:r>
            <a:r>
              <a:rPr lang="pt-BR" dirty="0" err="1"/>
              <a:t>lanes</a:t>
            </a:r>
            <a:endParaRPr lang="pt-BR" dirty="0"/>
          </a:p>
          <a:p>
            <a:r>
              <a:rPr lang="pt-BR" dirty="0"/>
              <a:t>Por sua vez, alguns dispositivos fabricados para trabalhar com o PCI Express 2.0 podem executar com as versões anteriores da tecnologia, mas isso não é regra: se o dispositivo exigir uma taxa de transferência de dados superior à suportada pelo PCI Express 1.1, obviamente, só funcionará em PCI Express 2.0.</a:t>
            </a:r>
          </a:p>
          <a:p>
            <a:endParaRPr lang="pt-BR" dirty="0"/>
          </a:p>
        </p:txBody>
      </p:sp>
    </p:spTree>
    <p:extLst>
      <p:ext uri="{BB962C8B-B14F-4D97-AF65-F5344CB8AC3E}">
        <p14:creationId xmlns:p14="http://schemas.microsoft.com/office/powerpoint/2010/main" val="12944049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845864951"/>
              </p:ext>
            </p:extLst>
          </p:nvPr>
        </p:nvGraphicFramePr>
        <p:xfrm>
          <a:off x="395537" y="1124742"/>
          <a:ext cx="8291264" cy="4896546"/>
        </p:xfrm>
        <a:graphic>
          <a:graphicData uri="http://schemas.openxmlformats.org/drawingml/2006/table">
            <a:tbl>
              <a:tblPr>
                <a:tableStyleId>{5C22544A-7EE6-4342-B048-85BDC9FD1C3A}</a:tableStyleId>
              </a:tblPr>
              <a:tblGrid>
                <a:gridCol w="2188714"/>
                <a:gridCol w="3141362"/>
                <a:gridCol w="2961188"/>
              </a:tblGrid>
              <a:tr h="816091">
                <a:tc>
                  <a:txBody>
                    <a:bodyPr/>
                    <a:lstStyle/>
                    <a:p>
                      <a:pPr algn="just">
                        <a:lnSpc>
                          <a:spcPct val="150000"/>
                        </a:lnSpc>
                        <a:spcAft>
                          <a:spcPts val="0"/>
                        </a:spcAft>
                      </a:pPr>
                      <a:r>
                        <a:rPr lang="pt-BR" sz="1400" dirty="0">
                          <a:effectLst/>
                          <a:latin typeface="Arial Black" panose="020B0A04020102020204" pitchFamily="34" charset="0"/>
                        </a:rPr>
                        <a:t>AGP</a:t>
                      </a:r>
                      <a:endParaRPr lang="pt-BR" sz="1400" dirty="0">
                        <a:effectLst/>
                        <a:latin typeface="Arial Black" panose="020B0A04020102020204" pitchFamily="34" charset="0"/>
                        <a:ea typeface="Times New Roman"/>
                      </a:endParaRPr>
                    </a:p>
                  </a:txBody>
                  <a:tcPr marL="9096" marR="9096" marT="9096" marB="9096" anchor="ctr"/>
                </a:tc>
                <a:tc>
                  <a:txBody>
                    <a:bodyPr/>
                    <a:lstStyle/>
                    <a:p>
                      <a:pPr algn="just">
                        <a:lnSpc>
                          <a:spcPct val="150000"/>
                        </a:lnSpc>
                        <a:spcAft>
                          <a:spcPts val="0"/>
                        </a:spcAft>
                      </a:pPr>
                      <a:r>
                        <a:rPr lang="pt-BR" sz="1400">
                          <a:effectLst/>
                          <a:latin typeface="Arial Black" panose="020B0A04020102020204" pitchFamily="34" charset="0"/>
                        </a:rPr>
                        <a:t>PCI Express 1.1</a:t>
                      </a:r>
                      <a:endParaRPr lang="pt-BR" sz="1400">
                        <a:effectLst/>
                        <a:latin typeface="Arial Black" panose="020B0A04020102020204" pitchFamily="34" charset="0"/>
                        <a:ea typeface="Times New Roman"/>
                      </a:endParaRPr>
                    </a:p>
                  </a:txBody>
                  <a:tcPr marL="9096" marR="9096" marT="9096" marB="9096" anchor="ctr"/>
                </a:tc>
                <a:tc>
                  <a:txBody>
                    <a:bodyPr/>
                    <a:lstStyle/>
                    <a:p>
                      <a:pPr algn="just">
                        <a:lnSpc>
                          <a:spcPct val="150000"/>
                        </a:lnSpc>
                        <a:spcAft>
                          <a:spcPts val="0"/>
                        </a:spcAft>
                      </a:pPr>
                      <a:r>
                        <a:rPr lang="pt-BR" sz="1400">
                          <a:effectLst/>
                          <a:latin typeface="Arial Black" panose="020B0A04020102020204" pitchFamily="34" charset="0"/>
                        </a:rPr>
                        <a:t>PCI Express 2.0</a:t>
                      </a:r>
                      <a:endParaRPr lang="pt-BR" sz="1400">
                        <a:effectLst/>
                        <a:latin typeface="Arial Black" panose="020B0A04020102020204" pitchFamily="34" charset="0"/>
                        <a:ea typeface="Times New Roman"/>
                      </a:endParaRPr>
                    </a:p>
                  </a:txBody>
                  <a:tcPr marL="9096" marR="9096" marT="9096" marB="9096" anchor="ctr"/>
                </a:tc>
              </a:tr>
              <a:tr h="816091">
                <a:tc>
                  <a:txBody>
                    <a:bodyPr/>
                    <a:lstStyle/>
                    <a:p>
                      <a:pPr algn="just">
                        <a:lnSpc>
                          <a:spcPct val="150000"/>
                        </a:lnSpc>
                        <a:spcAft>
                          <a:spcPts val="0"/>
                        </a:spcAft>
                      </a:pPr>
                      <a:r>
                        <a:rPr lang="pt-BR" sz="1400" dirty="0">
                          <a:effectLst/>
                          <a:latin typeface="Arial Black" panose="020B0A04020102020204" pitchFamily="34" charset="0"/>
                        </a:rPr>
                        <a:t>AGP 1X: 266 MB/s</a:t>
                      </a:r>
                      <a:endParaRPr lang="pt-BR" sz="1400" dirty="0">
                        <a:effectLst/>
                        <a:latin typeface="Arial Black" panose="020B0A04020102020204" pitchFamily="34" charset="0"/>
                        <a:ea typeface="Times New Roman"/>
                      </a:endParaRPr>
                    </a:p>
                  </a:txBody>
                  <a:tcPr marL="9096" marR="9096" marT="9096" marB="9096" anchor="ctr"/>
                </a:tc>
                <a:tc>
                  <a:txBody>
                    <a:bodyPr/>
                    <a:lstStyle/>
                    <a:p>
                      <a:pPr algn="just">
                        <a:lnSpc>
                          <a:spcPct val="150000"/>
                        </a:lnSpc>
                        <a:spcAft>
                          <a:spcPts val="0"/>
                        </a:spcAft>
                      </a:pPr>
                      <a:r>
                        <a:rPr lang="en-US" sz="1400" dirty="0">
                          <a:effectLst/>
                          <a:latin typeface="Arial Black" panose="020B0A04020102020204" pitchFamily="34" charset="0"/>
                        </a:rPr>
                        <a:t>PCI Express 1X: 250 MB/s</a:t>
                      </a:r>
                      <a:endParaRPr lang="pt-BR" sz="1400" dirty="0">
                        <a:effectLst/>
                        <a:latin typeface="Arial Black" panose="020B0A04020102020204" pitchFamily="34" charset="0"/>
                        <a:ea typeface="Times New Roman"/>
                      </a:endParaRPr>
                    </a:p>
                  </a:txBody>
                  <a:tcPr marL="9096" marR="9096" marT="9096" marB="9096" anchor="ctr"/>
                </a:tc>
                <a:tc>
                  <a:txBody>
                    <a:bodyPr/>
                    <a:lstStyle/>
                    <a:p>
                      <a:pPr algn="just">
                        <a:lnSpc>
                          <a:spcPct val="150000"/>
                        </a:lnSpc>
                        <a:spcAft>
                          <a:spcPts val="0"/>
                        </a:spcAft>
                      </a:pPr>
                      <a:r>
                        <a:rPr lang="en-US" sz="1400">
                          <a:effectLst/>
                          <a:latin typeface="Arial Black" panose="020B0A04020102020204" pitchFamily="34" charset="0"/>
                        </a:rPr>
                        <a:t>PCI Express 1X: 500 MB/s</a:t>
                      </a:r>
                      <a:endParaRPr lang="pt-BR" sz="1400">
                        <a:effectLst/>
                        <a:latin typeface="Arial Black" panose="020B0A04020102020204" pitchFamily="34" charset="0"/>
                        <a:ea typeface="Times New Roman"/>
                      </a:endParaRPr>
                    </a:p>
                  </a:txBody>
                  <a:tcPr marL="9096" marR="9096" marT="9096" marB="9096" anchor="ctr"/>
                </a:tc>
              </a:tr>
              <a:tr h="816091">
                <a:tc>
                  <a:txBody>
                    <a:bodyPr/>
                    <a:lstStyle/>
                    <a:p>
                      <a:pPr algn="just">
                        <a:lnSpc>
                          <a:spcPct val="150000"/>
                        </a:lnSpc>
                        <a:spcAft>
                          <a:spcPts val="0"/>
                        </a:spcAft>
                      </a:pPr>
                      <a:r>
                        <a:rPr lang="pt-BR" sz="1400" dirty="0">
                          <a:effectLst/>
                          <a:latin typeface="Arial Black" panose="020B0A04020102020204" pitchFamily="34" charset="0"/>
                        </a:rPr>
                        <a:t>AGP 2X: 532 MB/s</a:t>
                      </a:r>
                      <a:endParaRPr lang="pt-BR" sz="1400" dirty="0">
                        <a:effectLst/>
                        <a:latin typeface="Arial Black" panose="020B0A04020102020204" pitchFamily="34" charset="0"/>
                        <a:ea typeface="Times New Roman"/>
                      </a:endParaRPr>
                    </a:p>
                  </a:txBody>
                  <a:tcPr marL="9096" marR="9096" marT="9096" marB="9096" anchor="ctr"/>
                </a:tc>
                <a:tc>
                  <a:txBody>
                    <a:bodyPr/>
                    <a:lstStyle/>
                    <a:p>
                      <a:pPr algn="just">
                        <a:lnSpc>
                          <a:spcPct val="150000"/>
                        </a:lnSpc>
                        <a:spcAft>
                          <a:spcPts val="0"/>
                        </a:spcAft>
                      </a:pPr>
                      <a:r>
                        <a:rPr lang="en-US" sz="1400" dirty="0">
                          <a:effectLst/>
                          <a:latin typeface="Arial Black" panose="020B0A04020102020204" pitchFamily="34" charset="0"/>
                        </a:rPr>
                        <a:t>PCI Express 2X: 500 MB/s</a:t>
                      </a:r>
                      <a:endParaRPr lang="pt-BR" sz="1400" dirty="0">
                        <a:effectLst/>
                        <a:latin typeface="Arial Black" panose="020B0A04020102020204" pitchFamily="34" charset="0"/>
                        <a:ea typeface="Times New Roman"/>
                      </a:endParaRPr>
                    </a:p>
                  </a:txBody>
                  <a:tcPr marL="9096" marR="9096" marT="9096" marB="9096" anchor="ctr"/>
                </a:tc>
                <a:tc>
                  <a:txBody>
                    <a:bodyPr/>
                    <a:lstStyle/>
                    <a:p>
                      <a:pPr algn="just">
                        <a:lnSpc>
                          <a:spcPct val="150000"/>
                        </a:lnSpc>
                        <a:spcAft>
                          <a:spcPts val="0"/>
                        </a:spcAft>
                      </a:pPr>
                      <a:r>
                        <a:rPr lang="en-US" sz="1400">
                          <a:effectLst/>
                          <a:latin typeface="Arial Black" panose="020B0A04020102020204" pitchFamily="34" charset="0"/>
                        </a:rPr>
                        <a:t>PCI Express 2X: 1000 MB/s</a:t>
                      </a:r>
                      <a:endParaRPr lang="pt-BR" sz="1400">
                        <a:effectLst/>
                        <a:latin typeface="Arial Black" panose="020B0A04020102020204" pitchFamily="34" charset="0"/>
                        <a:ea typeface="Times New Roman"/>
                      </a:endParaRPr>
                    </a:p>
                  </a:txBody>
                  <a:tcPr marL="9096" marR="9096" marT="9096" marB="9096" anchor="ctr"/>
                </a:tc>
              </a:tr>
              <a:tr h="816091">
                <a:tc>
                  <a:txBody>
                    <a:bodyPr/>
                    <a:lstStyle/>
                    <a:p>
                      <a:pPr algn="just">
                        <a:lnSpc>
                          <a:spcPct val="150000"/>
                        </a:lnSpc>
                        <a:spcAft>
                          <a:spcPts val="0"/>
                        </a:spcAft>
                      </a:pPr>
                      <a:r>
                        <a:rPr lang="pt-BR" sz="1400" dirty="0">
                          <a:effectLst/>
                          <a:latin typeface="Arial Black" panose="020B0A04020102020204" pitchFamily="34" charset="0"/>
                        </a:rPr>
                        <a:t>AGP 4X: 1064 MB/s</a:t>
                      </a:r>
                      <a:endParaRPr lang="pt-BR" sz="1400" dirty="0">
                        <a:effectLst/>
                        <a:latin typeface="Arial Black" panose="020B0A04020102020204" pitchFamily="34" charset="0"/>
                        <a:ea typeface="Times New Roman"/>
                      </a:endParaRPr>
                    </a:p>
                  </a:txBody>
                  <a:tcPr marL="9096" marR="9096" marT="9096" marB="9096" anchor="ctr"/>
                </a:tc>
                <a:tc>
                  <a:txBody>
                    <a:bodyPr/>
                    <a:lstStyle/>
                    <a:p>
                      <a:pPr algn="just">
                        <a:lnSpc>
                          <a:spcPct val="150000"/>
                        </a:lnSpc>
                        <a:spcAft>
                          <a:spcPts val="0"/>
                        </a:spcAft>
                      </a:pPr>
                      <a:r>
                        <a:rPr lang="en-US" sz="1400" dirty="0">
                          <a:effectLst/>
                          <a:latin typeface="Arial Black" panose="020B0A04020102020204" pitchFamily="34" charset="0"/>
                        </a:rPr>
                        <a:t>PCI Express 4X: 1000 MB/s</a:t>
                      </a:r>
                      <a:endParaRPr lang="pt-BR" sz="1400" dirty="0">
                        <a:effectLst/>
                        <a:latin typeface="Arial Black" panose="020B0A04020102020204" pitchFamily="34" charset="0"/>
                        <a:ea typeface="Times New Roman"/>
                      </a:endParaRPr>
                    </a:p>
                  </a:txBody>
                  <a:tcPr marL="9096" marR="9096" marT="9096" marB="9096" anchor="ctr"/>
                </a:tc>
                <a:tc>
                  <a:txBody>
                    <a:bodyPr/>
                    <a:lstStyle/>
                    <a:p>
                      <a:pPr algn="just">
                        <a:lnSpc>
                          <a:spcPct val="150000"/>
                        </a:lnSpc>
                        <a:spcAft>
                          <a:spcPts val="0"/>
                        </a:spcAft>
                      </a:pPr>
                      <a:r>
                        <a:rPr lang="en-US" sz="1400">
                          <a:effectLst/>
                          <a:latin typeface="Arial Black" panose="020B0A04020102020204" pitchFamily="34" charset="0"/>
                        </a:rPr>
                        <a:t>PCI Express 4X: 2000 MB/s</a:t>
                      </a:r>
                      <a:endParaRPr lang="pt-BR" sz="1400">
                        <a:effectLst/>
                        <a:latin typeface="Arial Black" panose="020B0A04020102020204" pitchFamily="34" charset="0"/>
                        <a:ea typeface="Times New Roman"/>
                      </a:endParaRPr>
                    </a:p>
                  </a:txBody>
                  <a:tcPr marL="9096" marR="9096" marT="9096" marB="9096" anchor="ctr"/>
                </a:tc>
              </a:tr>
              <a:tr h="816091">
                <a:tc>
                  <a:txBody>
                    <a:bodyPr/>
                    <a:lstStyle/>
                    <a:p>
                      <a:pPr algn="just">
                        <a:lnSpc>
                          <a:spcPct val="150000"/>
                        </a:lnSpc>
                        <a:spcAft>
                          <a:spcPts val="0"/>
                        </a:spcAft>
                      </a:pPr>
                      <a:r>
                        <a:rPr lang="pt-BR" sz="1400">
                          <a:effectLst/>
                          <a:latin typeface="Arial Black" panose="020B0A04020102020204" pitchFamily="34" charset="0"/>
                        </a:rPr>
                        <a:t>AGP 8X: 2128 MB/s</a:t>
                      </a:r>
                      <a:endParaRPr lang="pt-BR" sz="1400">
                        <a:effectLst/>
                        <a:latin typeface="Arial Black" panose="020B0A04020102020204" pitchFamily="34" charset="0"/>
                        <a:ea typeface="Times New Roman"/>
                      </a:endParaRPr>
                    </a:p>
                  </a:txBody>
                  <a:tcPr marL="9096" marR="9096" marT="9096" marB="9096" anchor="ctr"/>
                </a:tc>
                <a:tc>
                  <a:txBody>
                    <a:bodyPr/>
                    <a:lstStyle/>
                    <a:p>
                      <a:pPr algn="just">
                        <a:lnSpc>
                          <a:spcPct val="150000"/>
                        </a:lnSpc>
                        <a:spcAft>
                          <a:spcPts val="0"/>
                        </a:spcAft>
                      </a:pPr>
                      <a:r>
                        <a:rPr lang="en-US" sz="1400" dirty="0">
                          <a:effectLst/>
                          <a:latin typeface="Arial Black" panose="020B0A04020102020204" pitchFamily="34" charset="0"/>
                        </a:rPr>
                        <a:t>PCI Express 8X: 2000 MB/s</a:t>
                      </a:r>
                      <a:endParaRPr lang="pt-BR" sz="1400" dirty="0">
                        <a:effectLst/>
                        <a:latin typeface="Arial Black" panose="020B0A04020102020204" pitchFamily="34" charset="0"/>
                        <a:ea typeface="Times New Roman"/>
                      </a:endParaRPr>
                    </a:p>
                  </a:txBody>
                  <a:tcPr marL="9096" marR="9096" marT="9096" marB="9096" anchor="ctr"/>
                </a:tc>
                <a:tc>
                  <a:txBody>
                    <a:bodyPr/>
                    <a:lstStyle/>
                    <a:p>
                      <a:pPr algn="just">
                        <a:lnSpc>
                          <a:spcPct val="150000"/>
                        </a:lnSpc>
                        <a:spcAft>
                          <a:spcPts val="0"/>
                        </a:spcAft>
                      </a:pPr>
                      <a:r>
                        <a:rPr lang="en-US" sz="1400" dirty="0">
                          <a:effectLst/>
                          <a:latin typeface="Arial Black" panose="020B0A04020102020204" pitchFamily="34" charset="0"/>
                        </a:rPr>
                        <a:t>PCI Express 8X: 4000 MB/s</a:t>
                      </a:r>
                      <a:endParaRPr lang="pt-BR" sz="1400" dirty="0">
                        <a:effectLst/>
                        <a:latin typeface="Arial Black" panose="020B0A04020102020204" pitchFamily="34" charset="0"/>
                        <a:ea typeface="Times New Roman"/>
                      </a:endParaRPr>
                    </a:p>
                  </a:txBody>
                  <a:tcPr marL="9096" marR="9096" marT="9096" marB="9096" anchor="ctr"/>
                </a:tc>
              </a:tr>
              <a:tr h="816091">
                <a:tc>
                  <a:txBody>
                    <a:bodyPr/>
                    <a:lstStyle/>
                    <a:p>
                      <a:pPr algn="just">
                        <a:lnSpc>
                          <a:spcPct val="150000"/>
                        </a:lnSpc>
                        <a:spcAft>
                          <a:spcPts val="0"/>
                        </a:spcAft>
                      </a:pPr>
                      <a:r>
                        <a:rPr lang="en-US" sz="1400">
                          <a:effectLst/>
                          <a:latin typeface="Arial Black" panose="020B0A04020102020204" pitchFamily="34" charset="0"/>
                        </a:rPr>
                        <a:t> </a:t>
                      </a:r>
                      <a:endParaRPr lang="pt-BR" sz="1400">
                        <a:effectLst/>
                        <a:latin typeface="Arial Black" panose="020B0A04020102020204" pitchFamily="34" charset="0"/>
                        <a:ea typeface="Times New Roman"/>
                      </a:endParaRPr>
                    </a:p>
                  </a:txBody>
                  <a:tcPr marL="9096" marR="9096" marT="9096" marB="9096" anchor="ctr"/>
                </a:tc>
                <a:tc>
                  <a:txBody>
                    <a:bodyPr/>
                    <a:lstStyle/>
                    <a:p>
                      <a:pPr algn="just">
                        <a:lnSpc>
                          <a:spcPct val="150000"/>
                        </a:lnSpc>
                        <a:spcAft>
                          <a:spcPts val="0"/>
                        </a:spcAft>
                      </a:pPr>
                      <a:r>
                        <a:rPr lang="en-US" sz="1400" dirty="0">
                          <a:effectLst/>
                          <a:latin typeface="Arial Black" panose="020B0A04020102020204" pitchFamily="34" charset="0"/>
                        </a:rPr>
                        <a:t>PCI Express 16X: 4000 MB/s</a:t>
                      </a:r>
                      <a:endParaRPr lang="pt-BR" sz="1400" dirty="0">
                        <a:effectLst/>
                        <a:latin typeface="Arial Black" panose="020B0A04020102020204" pitchFamily="34" charset="0"/>
                        <a:ea typeface="Times New Roman"/>
                      </a:endParaRPr>
                    </a:p>
                  </a:txBody>
                  <a:tcPr marL="9096" marR="9096" marT="9096" marB="9096" anchor="ctr"/>
                </a:tc>
                <a:tc>
                  <a:txBody>
                    <a:bodyPr/>
                    <a:lstStyle/>
                    <a:p>
                      <a:pPr algn="just">
                        <a:lnSpc>
                          <a:spcPct val="150000"/>
                        </a:lnSpc>
                        <a:spcAft>
                          <a:spcPts val="0"/>
                        </a:spcAft>
                      </a:pPr>
                      <a:r>
                        <a:rPr lang="en-US" sz="1400" dirty="0">
                          <a:effectLst/>
                          <a:latin typeface="Arial Black" panose="020B0A04020102020204" pitchFamily="34" charset="0"/>
                        </a:rPr>
                        <a:t>PCI Express 16X: 8000 MB/s</a:t>
                      </a:r>
                      <a:endParaRPr lang="pt-BR" sz="1400" dirty="0">
                        <a:effectLst/>
                        <a:latin typeface="Arial Black" panose="020B0A04020102020204" pitchFamily="34" charset="0"/>
                        <a:ea typeface="Times New Roman"/>
                      </a:endParaRPr>
                    </a:p>
                  </a:txBody>
                  <a:tcPr marL="9096" marR="9096" marT="9096" marB="9096" anchor="ctr"/>
                </a:tc>
              </a:tr>
            </a:tbl>
          </a:graphicData>
        </a:graphic>
      </p:graphicFrame>
    </p:spTree>
    <p:extLst>
      <p:ext uri="{BB962C8B-B14F-4D97-AF65-F5344CB8AC3E}">
        <p14:creationId xmlns:p14="http://schemas.microsoft.com/office/powerpoint/2010/main" val="27755332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PCI-Express – camadas:</a:t>
            </a:r>
            <a:endParaRPr lang="pt-BR" dirty="0"/>
          </a:p>
        </p:txBody>
      </p:sp>
      <p:sp>
        <p:nvSpPr>
          <p:cNvPr id="3" name="Espaço Reservado para Conteúdo 2"/>
          <p:cNvSpPr>
            <a:spLocks noGrp="1"/>
          </p:cNvSpPr>
          <p:nvPr>
            <p:ph idx="1"/>
          </p:nvPr>
        </p:nvSpPr>
        <p:spPr>
          <a:xfrm>
            <a:off x="107504" y="765176"/>
            <a:ext cx="8579296" cy="5360988"/>
          </a:xfrm>
        </p:spPr>
        <p:txBody>
          <a:bodyPr>
            <a:normAutofit fontScale="85000" lnSpcReduction="20000"/>
          </a:bodyPr>
          <a:lstStyle/>
          <a:p>
            <a:pPr lvl="0"/>
            <a:r>
              <a:rPr lang="pt-BR" dirty="0" smtClean="0"/>
              <a:t>Camada </a:t>
            </a:r>
            <a:r>
              <a:rPr lang="pt-BR" dirty="0" err="1"/>
              <a:t>physical</a:t>
            </a:r>
            <a:r>
              <a:rPr lang="pt-BR" dirty="0"/>
              <a:t> (física) é o caminho, isto é, a conexão conhecida como </a:t>
            </a:r>
            <a:r>
              <a:rPr lang="pt-BR" dirty="0" err="1"/>
              <a:t>lane</a:t>
            </a:r>
            <a:r>
              <a:rPr lang="pt-BR" dirty="0"/>
              <a:t>. Ela possui 2 pares de sinais especificados através de voltagens diferentes, sendo um utilizado para transmissão de dados e outro usado na recepção destes. Essa atividade é feita de maneira serial como se os dados "trafegassem em fila", porém de forma ponto-a-ponto do dispositivo diretamente para o </a:t>
            </a:r>
            <a:r>
              <a:rPr lang="pt-BR" dirty="0" smtClean="0"/>
              <a:t>chipset</a:t>
            </a:r>
            <a:endParaRPr lang="pt-BR" dirty="0"/>
          </a:p>
          <a:p>
            <a:pPr lvl="0"/>
            <a:r>
              <a:rPr lang="pt-BR" dirty="0"/>
              <a:t>Camada data link (ligação) é responsável por garantir o envio e o recebimento correto dos dados. Para isso, são usados, essencialmente, protocolos de detecção de erros. Um ponto interessante é que essa camada trabalha com uma técnica conhecida como </a:t>
            </a:r>
            <a:r>
              <a:rPr lang="pt-BR" dirty="0" err="1"/>
              <a:t>Flow</a:t>
            </a:r>
            <a:r>
              <a:rPr lang="pt-BR" dirty="0"/>
              <a:t> </a:t>
            </a:r>
            <a:r>
              <a:rPr lang="pt-BR" dirty="0" err="1"/>
              <a:t>Control</a:t>
            </a:r>
            <a:r>
              <a:rPr lang="pt-BR" dirty="0"/>
              <a:t> </a:t>
            </a:r>
            <a:r>
              <a:rPr lang="pt-BR" dirty="0" err="1"/>
              <a:t>Protocol</a:t>
            </a:r>
            <a:r>
              <a:rPr lang="pt-BR" dirty="0"/>
              <a:t>, que faz com que os pacotes de dados sejam transmitidos apenas se houver espaço disponível no buffer do receptor. Assim, evita-se o reenvio de </a:t>
            </a:r>
            <a:r>
              <a:rPr lang="pt-BR" dirty="0" smtClean="0"/>
              <a:t>dados</a:t>
            </a:r>
            <a:endParaRPr lang="pt-BR" dirty="0"/>
          </a:p>
        </p:txBody>
      </p:sp>
    </p:spTree>
    <p:extLst>
      <p:ext uri="{BB962C8B-B14F-4D97-AF65-F5344CB8AC3E}">
        <p14:creationId xmlns:p14="http://schemas.microsoft.com/office/powerpoint/2010/main" val="532265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normAutofit fontScale="92500"/>
          </a:bodyPr>
          <a:lstStyle/>
          <a:p>
            <a:pPr lvl="0"/>
            <a:r>
              <a:rPr lang="pt-BR" dirty="0"/>
              <a:t>Camada software que é responsável pela comunicação com o sistema operacional. É por ela, por exemplo, que o sistema sabe onde há um dispositivo utilizando o PCI Express</a:t>
            </a:r>
          </a:p>
          <a:p>
            <a:r>
              <a:rPr lang="pt-BR" dirty="0"/>
              <a:t>Camada </a:t>
            </a:r>
            <a:r>
              <a:rPr lang="pt-BR" dirty="0" err="1"/>
              <a:t>transaction</a:t>
            </a:r>
            <a:r>
              <a:rPr lang="pt-BR" dirty="0"/>
              <a:t> (transação) responsável, basicamente, pelo tratamento de solicitações entre as camadas de software e de ligação. Para lidar com isso, os pacotes de dados podem receber atributos como o de prioridade, que definem a otimização da transmissão.</a:t>
            </a:r>
          </a:p>
          <a:p>
            <a:endParaRPr lang="pt-BR" dirty="0"/>
          </a:p>
        </p:txBody>
      </p:sp>
    </p:spTree>
    <p:extLst>
      <p:ext uri="{BB962C8B-B14F-4D97-AF65-F5344CB8AC3E}">
        <p14:creationId xmlns:p14="http://schemas.microsoft.com/office/powerpoint/2010/main" val="24173450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normAutofit fontScale="85000" lnSpcReduction="10000"/>
          </a:bodyPr>
          <a:lstStyle/>
          <a:p>
            <a:r>
              <a:rPr lang="pt-BR" dirty="0" smtClean="0"/>
              <a:t>Cada </a:t>
            </a:r>
            <a:r>
              <a:rPr lang="pt-BR" dirty="0"/>
              <a:t>camada pode trabalhar de maneira individual, ou seja, sem interferir na outra. Além disso, há um recurso no PCI Express chamado Virtual </a:t>
            </a:r>
            <a:r>
              <a:rPr lang="pt-BR" dirty="0" err="1"/>
              <a:t>Channels</a:t>
            </a:r>
            <a:r>
              <a:rPr lang="pt-BR" dirty="0"/>
              <a:t> (canais virtuais), que permite até 8 diferentes canais de comunicação em uma única conexão. Através de atributos especiais, o barramento consegue determinar quais os pacotes prioritários na transmissão. Assim, aplicações em tempo real, por exemplo, são pouco ou nada prejudicadas.</a:t>
            </a:r>
          </a:p>
          <a:p>
            <a:r>
              <a:rPr lang="pt-BR" dirty="0"/>
              <a:t>O conector (slot) do padrão PCI Express em </a:t>
            </a:r>
            <a:r>
              <a:rPr lang="pt-BR" dirty="0" err="1"/>
              <a:t>placas-mãe</a:t>
            </a:r>
            <a:r>
              <a:rPr lang="pt-BR" dirty="0"/>
              <a:t> pode variar conforme a velocidade usada</a:t>
            </a:r>
          </a:p>
        </p:txBody>
      </p:sp>
    </p:spTree>
    <p:extLst>
      <p:ext uri="{BB962C8B-B14F-4D97-AF65-F5344CB8AC3E}">
        <p14:creationId xmlns:p14="http://schemas.microsoft.com/office/powerpoint/2010/main" val="32284130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9177" y="2060848"/>
            <a:ext cx="7077256" cy="360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64292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154" y="1844824"/>
            <a:ext cx="8065285" cy="3965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55278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5784" y="1844824"/>
            <a:ext cx="7723681"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26600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88640"/>
            <a:ext cx="8136905"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7376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5736" y="246766"/>
            <a:ext cx="4176464" cy="6356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326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PC (</a:t>
            </a:r>
            <a:r>
              <a:rPr lang="pt-BR" dirty="0" err="1" smtClean="0"/>
              <a:t>Personal</a:t>
            </a:r>
            <a:r>
              <a:rPr lang="pt-BR" dirty="0" smtClean="0"/>
              <a:t> Computer)</a:t>
            </a:r>
            <a:endParaRPr lang="pt-BR"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340768"/>
            <a:ext cx="7222167" cy="4204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21921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BIOS - </a:t>
            </a:r>
            <a:r>
              <a:rPr lang="pt-BR" dirty="0"/>
              <a:t>Basic Input-Output System</a:t>
            </a:r>
          </a:p>
        </p:txBody>
      </p:sp>
      <p:pic>
        <p:nvPicPr>
          <p:cNvPr id="276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350117"/>
            <a:ext cx="6120680" cy="4497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1033" y="1847437"/>
            <a:ext cx="24098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21041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490066"/>
          </a:xfrm>
        </p:spPr>
        <p:txBody>
          <a:bodyPr>
            <a:normAutofit fontScale="90000"/>
          </a:bodyPr>
          <a:lstStyle/>
          <a:p>
            <a:r>
              <a:rPr lang="pt-BR" b="1" dirty="0"/>
              <a:t>Controlador de </a:t>
            </a:r>
            <a:r>
              <a:rPr lang="pt-BR" b="1" dirty="0" smtClean="0"/>
              <a:t>Interrupções</a:t>
            </a:r>
            <a:endParaRPr lang="pt-BR" dirty="0"/>
          </a:p>
        </p:txBody>
      </p:sp>
      <p:sp>
        <p:nvSpPr>
          <p:cNvPr id="3" name="Espaço Reservado para Conteúdo 2"/>
          <p:cNvSpPr>
            <a:spLocks noGrp="1"/>
          </p:cNvSpPr>
          <p:nvPr>
            <p:ph idx="1"/>
          </p:nvPr>
        </p:nvSpPr>
        <p:spPr>
          <a:xfrm>
            <a:off x="457200" y="908720"/>
            <a:ext cx="8363272" cy="5472608"/>
          </a:xfrm>
        </p:spPr>
        <p:txBody>
          <a:bodyPr>
            <a:normAutofit fontScale="85000" lnSpcReduction="20000"/>
          </a:bodyPr>
          <a:lstStyle/>
          <a:p>
            <a:pPr marL="0" indent="0">
              <a:buNone/>
            </a:pPr>
            <a:r>
              <a:rPr lang="pt-BR" dirty="0"/>
              <a:t> </a:t>
            </a:r>
          </a:p>
          <a:p>
            <a:r>
              <a:rPr lang="pt-BR" dirty="0"/>
              <a:t>Pedido de interrupção é quando se realiza um chamado ao processador, e este </a:t>
            </a:r>
            <a:r>
              <a:rPr lang="pt-BR" dirty="0" err="1"/>
              <a:t>pára</a:t>
            </a:r>
            <a:r>
              <a:rPr lang="pt-BR" dirty="0"/>
              <a:t> a tarefa que estava fazendo para atender ao periférico que pediu tal </a:t>
            </a:r>
            <a:r>
              <a:rPr lang="pt-BR" dirty="0" smtClean="0"/>
              <a:t>interrupção</a:t>
            </a:r>
          </a:p>
          <a:p>
            <a:r>
              <a:rPr lang="pt-BR" dirty="0" smtClean="0"/>
              <a:t>O </a:t>
            </a:r>
            <a:r>
              <a:rPr lang="pt-BR" dirty="0"/>
              <a:t>controlador de interrupção fará o controle de cada pedido, cada linha de interrupção estará conectada a um periférico distinto. Mas existem níveis de prioridade, pois pode ocorrer de dois ou mais dispositivos realizarem um pedido ao processador ao mesmo tempo. As linhas de interrupção recebem um nome de IRQ0 a IRQ7, sendo o IRQ0 o de maior prioridade, e o IRQ7 o de menor prioridade. Quando temos dois pedidos de interrupção simultaneamente, somente o de maior prioridade será atendido, e o outro será descartado completamente</a:t>
            </a:r>
            <a:r>
              <a:rPr lang="pt-BR" dirty="0" smtClean="0"/>
              <a:t>.</a:t>
            </a:r>
            <a:endParaRPr lang="pt-BR" dirty="0"/>
          </a:p>
        </p:txBody>
      </p:sp>
    </p:spTree>
    <p:extLst>
      <p:ext uri="{BB962C8B-B14F-4D97-AF65-F5344CB8AC3E}">
        <p14:creationId xmlns:p14="http://schemas.microsoft.com/office/powerpoint/2010/main" val="2350390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r>
              <a:rPr lang="pt-BR" sz="2800" dirty="0"/>
              <a:t>Nos processadores atuais, temos dois controladores no processador, o primeiro vai do IRQ0 a IRQ7 e o segundo do IRQ8 a IRQ15. O segundo controlador é conectado ao primeiro através do controlador IRQ2. Assim, temos no total, 15 interrupções. Como estamos falando de dois controladores de interrupção, o nível de prioridade mudou, ficando assim : IRQ0 </a:t>
            </a:r>
            <a:r>
              <a:rPr lang="pt-BR" sz="2800" dirty="0">
                <a:sym typeface="Wingdings"/>
              </a:rPr>
              <a:t></a:t>
            </a:r>
            <a:r>
              <a:rPr lang="pt-BR" sz="2800" dirty="0"/>
              <a:t> IRQ1 </a:t>
            </a:r>
            <a:r>
              <a:rPr lang="pt-BR" sz="2800" dirty="0">
                <a:sym typeface="Wingdings"/>
              </a:rPr>
              <a:t></a:t>
            </a:r>
            <a:r>
              <a:rPr lang="pt-BR" sz="2800" dirty="0"/>
              <a:t> IRQ8 </a:t>
            </a:r>
            <a:r>
              <a:rPr lang="pt-BR" sz="2800" dirty="0">
                <a:sym typeface="Wingdings"/>
              </a:rPr>
              <a:t></a:t>
            </a:r>
            <a:r>
              <a:rPr lang="pt-BR" sz="2800" dirty="0"/>
              <a:t> IRQ9 </a:t>
            </a:r>
            <a:r>
              <a:rPr lang="pt-BR" sz="2800" dirty="0">
                <a:sym typeface="Wingdings"/>
              </a:rPr>
              <a:t></a:t>
            </a:r>
            <a:r>
              <a:rPr lang="pt-BR" sz="2800" dirty="0"/>
              <a:t> IRQ10 </a:t>
            </a:r>
            <a:r>
              <a:rPr lang="pt-BR" sz="2800" dirty="0">
                <a:sym typeface="Wingdings"/>
              </a:rPr>
              <a:t></a:t>
            </a:r>
            <a:r>
              <a:rPr lang="pt-BR" sz="2800" dirty="0"/>
              <a:t> IRQ11 </a:t>
            </a:r>
            <a:r>
              <a:rPr lang="pt-BR" sz="2800" dirty="0">
                <a:sym typeface="Wingdings"/>
              </a:rPr>
              <a:t></a:t>
            </a:r>
            <a:r>
              <a:rPr lang="pt-BR" sz="2800" dirty="0"/>
              <a:t> IRQ12 </a:t>
            </a:r>
            <a:r>
              <a:rPr lang="pt-BR" sz="2800" dirty="0">
                <a:sym typeface="Wingdings"/>
              </a:rPr>
              <a:t></a:t>
            </a:r>
            <a:r>
              <a:rPr lang="pt-BR" sz="2800" dirty="0"/>
              <a:t> IRQ13 </a:t>
            </a:r>
            <a:r>
              <a:rPr lang="pt-BR" sz="2800" dirty="0">
                <a:sym typeface="Wingdings"/>
              </a:rPr>
              <a:t></a:t>
            </a:r>
            <a:r>
              <a:rPr lang="pt-BR" sz="2800" dirty="0"/>
              <a:t> IRQ14 </a:t>
            </a:r>
            <a:r>
              <a:rPr lang="pt-BR" sz="2800" dirty="0">
                <a:sym typeface="Wingdings"/>
              </a:rPr>
              <a:t></a:t>
            </a:r>
            <a:r>
              <a:rPr lang="pt-BR" sz="2800" dirty="0"/>
              <a:t> IRQ15 </a:t>
            </a:r>
            <a:r>
              <a:rPr lang="pt-BR" sz="2800" dirty="0">
                <a:sym typeface="Wingdings"/>
              </a:rPr>
              <a:t></a:t>
            </a:r>
            <a:r>
              <a:rPr lang="pt-BR" sz="2800" dirty="0"/>
              <a:t> IRQ3 </a:t>
            </a:r>
            <a:r>
              <a:rPr lang="pt-BR" sz="2800" dirty="0">
                <a:sym typeface="Wingdings"/>
              </a:rPr>
              <a:t></a:t>
            </a:r>
            <a:r>
              <a:rPr lang="pt-BR" sz="2800" dirty="0"/>
              <a:t> IRQ4 </a:t>
            </a:r>
            <a:r>
              <a:rPr lang="pt-BR" sz="2800" dirty="0">
                <a:sym typeface="Wingdings"/>
              </a:rPr>
              <a:t></a:t>
            </a:r>
            <a:r>
              <a:rPr lang="pt-BR" sz="2800" dirty="0"/>
              <a:t> IRQ5 </a:t>
            </a:r>
            <a:r>
              <a:rPr lang="pt-BR" sz="2800" dirty="0">
                <a:sym typeface="Wingdings"/>
              </a:rPr>
              <a:t></a:t>
            </a:r>
            <a:r>
              <a:rPr lang="pt-BR" sz="2800" dirty="0"/>
              <a:t> IRQ6 </a:t>
            </a:r>
            <a:r>
              <a:rPr lang="pt-BR" sz="2800" dirty="0">
                <a:sym typeface="Wingdings"/>
              </a:rPr>
              <a:t></a:t>
            </a:r>
            <a:r>
              <a:rPr lang="pt-BR" sz="2800" dirty="0"/>
              <a:t> IRQ7. </a:t>
            </a:r>
          </a:p>
          <a:p>
            <a:endParaRPr lang="pt-BR" dirty="0"/>
          </a:p>
        </p:txBody>
      </p:sp>
    </p:spTree>
    <p:extLst>
      <p:ext uri="{BB962C8B-B14F-4D97-AF65-F5344CB8AC3E}">
        <p14:creationId xmlns:p14="http://schemas.microsoft.com/office/powerpoint/2010/main" val="25219223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normAutofit fontScale="92500" lnSpcReduction="20000"/>
          </a:bodyPr>
          <a:lstStyle/>
          <a:p>
            <a:r>
              <a:rPr lang="pt-BR" dirty="0"/>
              <a:t>No Windows 9x, por se tratar de um sistema operacional </a:t>
            </a:r>
            <a:r>
              <a:rPr lang="pt-BR" dirty="0" err="1"/>
              <a:t>plug</a:t>
            </a:r>
            <a:r>
              <a:rPr lang="pt-BR" dirty="0"/>
              <a:t>-</a:t>
            </a:r>
            <a:r>
              <a:rPr lang="pt-BR" dirty="0" err="1"/>
              <a:t>and</a:t>
            </a:r>
            <a:r>
              <a:rPr lang="pt-BR" dirty="0"/>
              <a:t>-play, os níveis de interrupção são ajustados automaticamente, fazendo com que cada periférico do micro ocupe um recurso único, evitando conflitos.</a:t>
            </a:r>
          </a:p>
          <a:p>
            <a:r>
              <a:rPr lang="pt-BR" dirty="0"/>
              <a:t>Os conflitos de interrupção ocorrem se dois ou mais periféricos estiverem utilizando o mesmo IRQ, isso pode ocorrer quando um leigo executa a instalação de um periférico, mas como cada periférico é construído de forma a usar uma linha de interrupção única, é muito pouco provável que o conflito ocorra.</a:t>
            </a:r>
          </a:p>
          <a:p>
            <a:endParaRPr lang="pt-BR" dirty="0"/>
          </a:p>
        </p:txBody>
      </p:sp>
    </p:spTree>
    <p:extLst>
      <p:ext uri="{BB962C8B-B14F-4D97-AF65-F5344CB8AC3E}">
        <p14:creationId xmlns:p14="http://schemas.microsoft.com/office/powerpoint/2010/main" val="28747240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a:t>Acesso direto à memória (</a:t>
            </a:r>
            <a:r>
              <a:rPr lang="pt-BR" b="1" dirty="0" err="1"/>
              <a:t>Direct</a:t>
            </a:r>
            <a:r>
              <a:rPr lang="pt-BR" b="1" dirty="0"/>
              <a:t> </a:t>
            </a:r>
            <a:r>
              <a:rPr lang="pt-BR" b="1" dirty="0" err="1"/>
              <a:t>Memory</a:t>
            </a:r>
            <a:r>
              <a:rPr lang="pt-BR" b="1" dirty="0"/>
              <a:t> Access</a:t>
            </a:r>
            <a:r>
              <a:rPr lang="pt-BR" b="1" dirty="0" smtClean="0"/>
              <a:t>)</a:t>
            </a:r>
            <a:endParaRPr lang="pt-BR" dirty="0"/>
          </a:p>
        </p:txBody>
      </p:sp>
      <p:sp>
        <p:nvSpPr>
          <p:cNvPr id="3" name="Espaço Reservado para Conteúdo 2"/>
          <p:cNvSpPr>
            <a:spLocks noGrp="1"/>
          </p:cNvSpPr>
          <p:nvPr>
            <p:ph idx="1"/>
          </p:nvPr>
        </p:nvSpPr>
        <p:spPr/>
        <p:txBody>
          <a:bodyPr>
            <a:normAutofit/>
          </a:bodyPr>
          <a:lstStyle/>
          <a:p>
            <a:endParaRPr lang="pt-BR" dirty="0"/>
          </a:p>
          <a:p>
            <a:r>
              <a:rPr lang="pt-BR" dirty="0"/>
              <a:t>Permite a transferência de dados sem o conhecimento do processador. Ganhando tempo e desempenho, pois, enquanto uma transferência de DMA está sendo efetuada, o processador poderá estar executando uma outra tarefa.</a:t>
            </a:r>
          </a:p>
          <a:p>
            <a:r>
              <a:rPr lang="pt-BR" dirty="0"/>
              <a:t>Antigamente os </a:t>
            </a:r>
            <a:r>
              <a:rPr lang="pt-BR" dirty="0" err="1"/>
              <a:t>PC’s</a:t>
            </a:r>
            <a:r>
              <a:rPr lang="pt-BR" dirty="0"/>
              <a:t> </a:t>
            </a:r>
            <a:r>
              <a:rPr lang="pt-BR" dirty="0" err="1"/>
              <a:t>possuiam</a:t>
            </a:r>
            <a:r>
              <a:rPr lang="pt-BR" dirty="0"/>
              <a:t> 4 portas DMA de 8 bits, e 4 portas DMA de 16 bits.</a:t>
            </a:r>
          </a:p>
          <a:p>
            <a:endParaRPr lang="pt-BR" dirty="0"/>
          </a:p>
        </p:txBody>
      </p:sp>
    </p:spTree>
    <p:extLst>
      <p:ext uri="{BB962C8B-B14F-4D97-AF65-F5344CB8AC3E}">
        <p14:creationId xmlns:p14="http://schemas.microsoft.com/office/powerpoint/2010/main" val="172856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b="1" dirty="0" smtClean="0"/>
              <a:t>Bus-</a:t>
            </a:r>
            <a:r>
              <a:rPr lang="pt-BR" b="1" dirty="0" err="1" smtClean="0"/>
              <a:t>Mastering</a:t>
            </a:r>
            <a:endParaRPr lang="pt-BR" dirty="0"/>
          </a:p>
        </p:txBody>
      </p:sp>
      <p:sp>
        <p:nvSpPr>
          <p:cNvPr id="3" name="Espaço Reservado para Conteúdo 2"/>
          <p:cNvSpPr>
            <a:spLocks noGrp="1"/>
          </p:cNvSpPr>
          <p:nvPr>
            <p:ph idx="1"/>
          </p:nvPr>
        </p:nvSpPr>
        <p:spPr>
          <a:xfrm>
            <a:off x="179512" y="765175"/>
            <a:ext cx="8640960" cy="5760169"/>
          </a:xfrm>
        </p:spPr>
        <p:txBody>
          <a:bodyPr>
            <a:normAutofit fontScale="85000" lnSpcReduction="20000"/>
          </a:bodyPr>
          <a:lstStyle/>
          <a:p>
            <a:pPr marL="0" indent="0">
              <a:buNone/>
            </a:pPr>
            <a:r>
              <a:rPr lang="pt-BR" dirty="0"/>
              <a:t> </a:t>
            </a:r>
          </a:p>
          <a:p>
            <a:r>
              <a:rPr lang="pt-BR" dirty="0" smtClean="0"/>
              <a:t>O </a:t>
            </a:r>
            <a:r>
              <a:rPr lang="pt-BR" dirty="0"/>
              <a:t>esquema de DMA é típico do barramento ISA. O barramento PCI utiliza um esquema de transferência de dados genericamente conhecido como bus </a:t>
            </a:r>
            <a:r>
              <a:rPr lang="pt-BR" dirty="0" err="1"/>
              <a:t>mastering</a:t>
            </a:r>
            <a:r>
              <a:rPr lang="pt-BR" dirty="0"/>
              <a:t>. Esse método é muito mais rápido que o </a:t>
            </a:r>
            <a:r>
              <a:rPr lang="pt-BR" dirty="0" err="1"/>
              <a:t>DMApois</a:t>
            </a:r>
            <a:r>
              <a:rPr lang="pt-BR" dirty="0"/>
              <a:t> faz uso da taxa de transferência total do barramento PCI para fazer a transferência de dados. E ao contrário do DMA padrão, o bus </a:t>
            </a:r>
            <a:r>
              <a:rPr lang="pt-BR" dirty="0" err="1"/>
              <a:t>mastering</a:t>
            </a:r>
            <a:r>
              <a:rPr lang="pt-BR" dirty="0"/>
              <a:t> não utiliza canais, e por esse motivo não gera conflitos.</a:t>
            </a:r>
          </a:p>
          <a:p>
            <a:r>
              <a:rPr lang="pt-BR" dirty="0"/>
              <a:t>O bus </a:t>
            </a:r>
            <a:r>
              <a:rPr lang="pt-BR" dirty="0" err="1"/>
              <a:t>mastering</a:t>
            </a:r>
            <a:r>
              <a:rPr lang="pt-BR" dirty="0"/>
              <a:t> pode ser usado por qualquer dispositivo que queira transferir dados diretamente para a memória RAM. O disco rígido é o periférico que mais se beneficia desse recurso, já que libera o processador para outra função enquanto transfere os dados diretamente para a memória RAM.</a:t>
            </a:r>
          </a:p>
          <a:p>
            <a:endParaRPr lang="pt-BR" dirty="0"/>
          </a:p>
        </p:txBody>
      </p:sp>
    </p:spTree>
    <p:extLst>
      <p:ext uri="{BB962C8B-B14F-4D97-AF65-F5344CB8AC3E}">
        <p14:creationId xmlns:p14="http://schemas.microsoft.com/office/powerpoint/2010/main" val="19187707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3" y="260648"/>
            <a:ext cx="6912768" cy="5671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04999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296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0973" y="203560"/>
            <a:ext cx="7149798" cy="5889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44299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Interfaces do computador</a:t>
            </a:r>
            <a:endParaRPr lang="pt-BR" dirty="0"/>
          </a:p>
        </p:txBody>
      </p:sp>
      <p:sp>
        <p:nvSpPr>
          <p:cNvPr id="3" name="Espaço Reservado para Conteúdo 2"/>
          <p:cNvSpPr>
            <a:spLocks noGrp="1"/>
          </p:cNvSpPr>
          <p:nvPr>
            <p:ph idx="1"/>
          </p:nvPr>
        </p:nvSpPr>
        <p:spPr/>
        <p:txBody>
          <a:bodyPr/>
          <a:lstStyle/>
          <a:p>
            <a:r>
              <a:rPr lang="pt-BR" i="1" dirty="0"/>
              <a:t>Interface de </a:t>
            </a:r>
            <a:r>
              <a:rPr lang="pt-BR" i="1" dirty="0" smtClean="0"/>
              <a:t>teclado: </a:t>
            </a:r>
            <a:r>
              <a:rPr lang="pt-BR" dirty="0"/>
              <a:t>padrão </a:t>
            </a:r>
            <a:r>
              <a:rPr lang="pt-BR" dirty="0" smtClean="0"/>
              <a:t>DIN e padrão PS/2</a:t>
            </a:r>
          </a:p>
          <a:p>
            <a:endParaRPr lang="pt-BR"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85" y="2607936"/>
            <a:ext cx="4329563" cy="2099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descr="http://www.laercio.com.br/cursos_web/MONTAGEM-2001/mont-05/hard-017.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220072" y="2573121"/>
            <a:ext cx="24765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descr="http://www.laercio.com.br/cursos_web/MONTAGEM-2001/mont-05/hard-018.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971600" y="4707477"/>
            <a:ext cx="240982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5" descr="http://www.laercio.com.br/cursos_web/MONTAGEM-2001/mont-05/hard-020.jpg"/>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3707904" y="4707477"/>
            <a:ext cx="240982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5335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317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628800"/>
            <a:ext cx="4968552" cy="2173742"/>
          </a:xfrm>
          <a:prstGeom prst="rect">
            <a:avLst/>
          </a:prstGeom>
          <a:noFill/>
          <a:extLst>
            <a:ext uri="{909E8E84-426E-40DD-AFC4-6F175D3DCCD1}">
              <a14:hiddenFill xmlns:a14="http://schemas.microsoft.com/office/drawing/2010/main">
                <a:solidFill>
                  <a:srgbClr val="FFFFFF"/>
                </a:solidFill>
              </a14:hiddenFill>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26" y="3573016"/>
            <a:ext cx="5091786" cy="285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359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Histórico e Finalidade</a:t>
            </a:r>
            <a:endParaRPr lang="pt-BR" dirty="0"/>
          </a:p>
        </p:txBody>
      </p:sp>
      <p:sp>
        <p:nvSpPr>
          <p:cNvPr id="3" name="Espaço Reservado para Conteúdo 2"/>
          <p:cNvSpPr>
            <a:spLocks noGrp="1"/>
          </p:cNvSpPr>
          <p:nvPr>
            <p:ph idx="1"/>
          </p:nvPr>
        </p:nvSpPr>
        <p:spPr/>
        <p:txBody>
          <a:bodyPr>
            <a:normAutofit fontScale="70000" lnSpcReduction="20000"/>
          </a:bodyPr>
          <a:lstStyle/>
          <a:p>
            <a:r>
              <a:rPr lang="pt-BR" dirty="0" smtClean="0"/>
              <a:t>Final </a:t>
            </a:r>
            <a:r>
              <a:rPr lang="pt-BR" dirty="0"/>
              <a:t>dos anos </a:t>
            </a:r>
            <a:r>
              <a:rPr lang="pt-BR" dirty="0" smtClean="0"/>
              <a:t>70</a:t>
            </a:r>
          </a:p>
          <a:p>
            <a:r>
              <a:rPr lang="pt-BR" dirty="0" smtClean="0"/>
              <a:t>Computadores -&gt; grandes </a:t>
            </a:r>
            <a:r>
              <a:rPr lang="pt-BR" dirty="0"/>
              <a:t>e </a:t>
            </a:r>
            <a:r>
              <a:rPr lang="pt-BR" dirty="0" smtClean="0"/>
              <a:t>caros</a:t>
            </a:r>
          </a:p>
          <a:p>
            <a:r>
              <a:rPr lang="pt-BR" dirty="0" smtClean="0"/>
              <a:t>Grande </a:t>
            </a:r>
            <a:r>
              <a:rPr lang="pt-BR" dirty="0"/>
              <a:t>número de </a:t>
            </a:r>
            <a:r>
              <a:rPr lang="pt-BR" dirty="0" smtClean="0"/>
              <a:t>usuários - </a:t>
            </a:r>
            <a:r>
              <a:rPr lang="pt-BR" i="1" dirty="0" smtClean="0"/>
              <a:t>terminais </a:t>
            </a:r>
            <a:r>
              <a:rPr lang="pt-BR" i="1" dirty="0"/>
              <a:t>de </a:t>
            </a:r>
            <a:r>
              <a:rPr lang="pt-BR" i="1" dirty="0" smtClean="0"/>
              <a:t>vídeo com </a:t>
            </a:r>
            <a:r>
              <a:rPr lang="pt-BR" dirty="0" smtClean="0"/>
              <a:t>monitor </a:t>
            </a:r>
            <a:r>
              <a:rPr lang="pt-BR" dirty="0"/>
              <a:t>e </a:t>
            </a:r>
            <a:r>
              <a:rPr lang="pt-BR" dirty="0" smtClean="0"/>
              <a:t>teclado</a:t>
            </a:r>
          </a:p>
          <a:p>
            <a:r>
              <a:rPr lang="pt-BR" dirty="0" smtClean="0"/>
              <a:t>Atender </a:t>
            </a:r>
            <a:r>
              <a:rPr lang="pt-BR" dirty="0"/>
              <a:t>apenas um </a:t>
            </a:r>
            <a:r>
              <a:rPr lang="pt-BR" dirty="0" smtClean="0"/>
              <a:t>usuário</a:t>
            </a:r>
          </a:p>
          <a:p>
            <a:r>
              <a:rPr lang="pt-BR" dirty="0" smtClean="0"/>
              <a:t>Início </a:t>
            </a:r>
            <a:r>
              <a:rPr lang="pt-BR" dirty="0"/>
              <a:t>dos anos </a:t>
            </a:r>
            <a:r>
              <a:rPr lang="pt-BR" dirty="0" smtClean="0"/>
              <a:t>80 -&gt; IBM -&gt;  IBM </a:t>
            </a:r>
            <a:r>
              <a:rPr lang="pt-BR" dirty="0" err="1"/>
              <a:t>Personal</a:t>
            </a:r>
            <a:r>
              <a:rPr lang="pt-BR" dirty="0"/>
              <a:t> Computer, ou IBM </a:t>
            </a:r>
            <a:r>
              <a:rPr lang="pt-BR" dirty="0" smtClean="0"/>
              <a:t>PC</a:t>
            </a:r>
          </a:p>
          <a:p>
            <a:r>
              <a:rPr lang="pt-BR" dirty="0" smtClean="0"/>
              <a:t>Maior </a:t>
            </a:r>
            <a:r>
              <a:rPr lang="pt-BR" dirty="0"/>
              <a:t>parte dos computadores pessoais são “descendentes” do antigo IBM </a:t>
            </a:r>
            <a:r>
              <a:rPr lang="pt-BR" dirty="0" smtClean="0"/>
              <a:t>PC</a:t>
            </a:r>
          </a:p>
          <a:p>
            <a:r>
              <a:rPr lang="pt-BR" dirty="0" smtClean="0"/>
              <a:t>Os </a:t>
            </a:r>
            <a:r>
              <a:rPr lang="pt-BR" dirty="0" err="1"/>
              <a:t>PC´s</a:t>
            </a:r>
            <a:r>
              <a:rPr lang="pt-BR" dirty="0"/>
              <a:t> atuais </a:t>
            </a:r>
            <a:r>
              <a:rPr lang="pt-BR" dirty="0" smtClean="0"/>
              <a:t>-&gt; </a:t>
            </a:r>
            <a:r>
              <a:rPr lang="pt-BR" dirty="0"/>
              <a:t>muito mais avançados que os usados naquela </a:t>
            </a:r>
            <a:r>
              <a:rPr lang="pt-BR" dirty="0" smtClean="0"/>
              <a:t>época</a:t>
            </a:r>
          </a:p>
          <a:p>
            <a:r>
              <a:rPr lang="pt-BR" dirty="0" smtClean="0"/>
              <a:t>Capacidade </a:t>
            </a:r>
            <a:r>
              <a:rPr lang="pt-BR" dirty="0"/>
              <a:t>quase 2000 </a:t>
            </a:r>
            <a:r>
              <a:rPr lang="pt-BR" dirty="0" smtClean="0"/>
              <a:t>vezes maior</a:t>
            </a:r>
            <a:r>
              <a:rPr lang="pt-BR" dirty="0"/>
              <a:t> </a:t>
            </a:r>
          </a:p>
          <a:p>
            <a:r>
              <a:rPr lang="pt-BR" dirty="0" smtClean="0"/>
              <a:t>Formado </a:t>
            </a:r>
            <a:r>
              <a:rPr lang="pt-BR" dirty="0"/>
              <a:t>pelo </a:t>
            </a:r>
            <a:r>
              <a:rPr lang="pt-BR" i="1" dirty="0"/>
              <a:t>gabinete</a:t>
            </a:r>
            <a:r>
              <a:rPr lang="pt-BR" dirty="0"/>
              <a:t> e os circuitos e dispositivos existentes no seu interior</a:t>
            </a:r>
            <a:r>
              <a:rPr lang="pt-BR" dirty="0" smtClean="0"/>
              <a:t>.</a:t>
            </a:r>
          </a:p>
          <a:p>
            <a:r>
              <a:rPr lang="pt-BR" dirty="0" smtClean="0"/>
              <a:t>Outras </a:t>
            </a:r>
            <a:r>
              <a:rPr lang="pt-BR" dirty="0"/>
              <a:t>partes como monitor, teclado, mouse, impressora e caixas de som são chamados </a:t>
            </a:r>
            <a:r>
              <a:rPr lang="pt-BR" i="1" dirty="0"/>
              <a:t>periféricos</a:t>
            </a:r>
            <a:r>
              <a:rPr lang="pt-BR" dirty="0"/>
              <a:t> do </a:t>
            </a:r>
            <a:r>
              <a:rPr lang="pt-BR" dirty="0" smtClean="0"/>
              <a:t>computador</a:t>
            </a:r>
          </a:p>
          <a:p>
            <a:endParaRPr lang="pt-BR" dirty="0"/>
          </a:p>
        </p:txBody>
      </p:sp>
    </p:spTree>
    <p:extLst>
      <p:ext uri="{BB962C8B-B14F-4D97-AF65-F5344CB8AC3E}">
        <p14:creationId xmlns:p14="http://schemas.microsoft.com/office/powerpoint/2010/main" val="34737091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404664"/>
            <a:ext cx="8229600" cy="5721499"/>
          </a:xfrm>
        </p:spPr>
        <p:txBody>
          <a:bodyPr/>
          <a:lstStyle/>
          <a:p>
            <a:r>
              <a:rPr lang="pt-BR" i="1" dirty="0"/>
              <a:t>Interface para alto </a:t>
            </a:r>
            <a:r>
              <a:rPr lang="pt-BR" i="1" dirty="0" smtClean="0"/>
              <a:t>falante: “</a:t>
            </a:r>
            <a:r>
              <a:rPr lang="pt-BR" i="1" dirty="0" err="1" smtClean="0"/>
              <a:t>Beep</a:t>
            </a:r>
            <a:r>
              <a:rPr lang="pt-BR" i="1" dirty="0" smtClean="0"/>
              <a:t>”</a:t>
            </a:r>
          </a:p>
          <a:p>
            <a:endParaRPr lang="pt-BR" i="1" dirty="0"/>
          </a:p>
          <a:p>
            <a:endParaRPr lang="pt-BR" i="1" dirty="0" smtClean="0"/>
          </a:p>
          <a:p>
            <a:r>
              <a:rPr lang="pt-BR" i="1" dirty="0"/>
              <a:t>Interfaces seriais e </a:t>
            </a:r>
            <a:r>
              <a:rPr lang="pt-BR" i="1" dirty="0" smtClean="0"/>
              <a:t>PS/2</a:t>
            </a:r>
            <a:r>
              <a:rPr lang="pt-BR" dirty="0" smtClean="0"/>
              <a:t>: </a:t>
            </a:r>
            <a:r>
              <a:rPr lang="pt-BR" dirty="0"/>
              <a:t>COM1 e COM2</a:t>
            </a:r>
            <a:r>
              <a:rPr lang="pt-BR" dirty="0" smtClean="0"/>
              <a:t> </a:t>
            </a:r>
            <a:endParaRPr lang="pt-BR" dirty="0"/>
          </a:p>
        </p:txBody>
      </p:sp>
      <p:pic>
        <p:nvPicPr>
          <p:cNvPr id="32770" name="Picture 2" descr="http://www.laercio.com.br/cursos_web/MONTAGEM-2001/mont-15/hard-079.jpg"/>
          <p:cNvPicPr>
            <a:picLocks noChangeAspect="1" noChangeArrowheads="1"/>
          </p:cNvPicPr>
          <p:nvPr/>
        </p:nvPicPr>
        <p:blipFill>
          <a:blip r:embed="rId2" r:link="rId3">
            <a:extLst>
              <a:ext uri="{28A0092B-C50C-407E-A947-70E740481C1C}">
                <a14:useLocalDpi xmlns:a14="http://schemas.microsoft.com/office/drawing/2010/main" val="0"/>
              </a:ext>
            </a:extLst>
          </a:blip>
          <a:srcRect l="43500" t="17650" r="42545" b="44556"/>
          <a:stretch>
            <a:fillRect/>
          </a:stretch>
        </p:blipFill>
        <p:spPr bwMode="auto">
          <a:xfrm>
            <a:off x="6876256" y="404664"/>
            <a:ext cx="1088121"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3" descr="http://www.laercio.com.br/cursos_web/HWBASICO/Hbas/cap01/01014fig.jpg"/>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23528" y="2708920"/>
            <a:ext cx="4876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4" descr="imageview"/>
          <p:cNvPicPr>
            <a:picLocks noChangeAspect="1" noChangeArrowheads="1"/>
          </p:cNvPicPr>
          <p:nvPr/>
        </p:nvPicPr>
        <p:blipFill>
          <a:blip r:embed="rId6">
            <a:extLst>
              <a:ext uri="{28A0092B-C50C-407E-A947-70E740481C1C}">
                <a14:useLocalDpi xmlns:a14="http://schemas.microsoft.com/office/drawing/2010/main" val="0"/>
              </a:ext>
            </a:extLst>
          </a:blip>
          <a:srcRect l="4768" t="15912" r="11357" b="24355"/>
          <a:stretch>
            <a:fillRect/>
          </a:stretch>
        </p:blipFill>
        <p:spPr bwMode="auto">
          <a:xfrm>
            <a:off x="5171875" y="3068960"/>
            <a:ext cx="3636640" cy="1944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68872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337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3429000"/>
            <a:ext cx="6264696" cy="3001052"/>
          </a:xfrm>
          <a:prstGeom prst="rect">
            <a:avLst/>
          </a:prstGeom>
          <a:noFill/>
          <a:extLst>
            <a:ext uri="{909E8E84-426E-40DD-AFC4-6F175D3DCCD1}">
              <a14:hiddenFill xmlns:a14="http://schemas.microsoft.com/office/drawing/2010/main">
                <a:solidFill>
                  <a:srgbClr val="FFFFFF"/>
                </a:solidFill>
              </a14:hiddenFill>
            </a:ext>
          </a:extLst>
        </p:spPr>
      </p:pic>
      <p:pic>
        <p:nvPicPr>
          <p:cNvPr id="33795" name="Picture 3" descr="http://www.laercio.com.br/cursos_web/MONTAGEM-2001/mont-02/hard-047.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868144" y="1757307"/>
            <a:ext cx="2764532" cy="291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95568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normAutofit lnSpcReduction="10000"/>
          </a:bodyPr>
          <a:lstStyle/>
          <a:p>
            <a:r>
              <a:rPr lang="pt-BR" i="1" dirty="0"/>
              <a:t>Interface </a:t>
            </a:r>
            <a:r>
              <a:rPr lang="pt-BR" i="1" dirty="0" smtClean="0"/>
              <a:t>paralela</a:t>
            </a:r>
            <a:r>
              <a:rPr lang="pt-BR" dirty="0" smtClean="0"/>
              <a:t>: LPT1</a:t>
            </a:r>
          </a:p>
          <a:p>
            <a:r>
              <a:rPr lang="pt-BR" dirty="0"/>
              <a:t>conector do tipo DB-25 </a:t>
            </a:r>
            <a:r>
              <a:rPr lang="pt-BR" dirty="0" smtClean="0"/>
              <a:t>fêmea</a:t>
            </a:r>
          </a:p>
          <a:p>
            <a:r>
              <a:rPr lang="pt-BR" dirty="0" err="1" smtClean="0"/>
              <a:t>Transmição</a:t>
            </a:r>
            <a:r>
              <a:rPr lang="pt-BR" dirty="0" smtClean="0"/>
              <a:t> a 150 </a:t>
            </a:r>
            <a:r>
              <a:rPr lang="pt-BR" dirty="0" err="1" smtClean="0"/>
              <a:t>kB</a:t>
            </a:r>
            <a:r>
              <a:rPr lang="pt-BR" dirty="0" smtClean="0"/>
              <a:t>/s -&gt; nos modos EPP </a:t>
            </a:r>
            <a:r>
              <a:rPr lang="pt-BR" dirty="0"/>
              <a:t>e ECP, podem transmitir 2 </a:t>
            </a:r>
            <a:r>
              <a:rPr lang="pt-BR" dirty="0" smtClean="0"/>
              <a:t>MB/s com cabo </a:t>
            </a:r>
            <a:r>
              <a:rPr lang="pt-BR" dirty="0"/>
              <a:t>IEEE </a:t>
            </a:r>
            <a:r>
              <a:rPr lang="pt-BR" dirty="0" smtClean="0"/>
              <a:t>1284</a:t>
            </a:r>
          </a:p>
          <a:p>
            <a:r>
              <a:rPr lang="pt-BR" dirty="0" smtClean="0"/>
              <a:t>Outros dispositivos: scanners</a:t>
            </a:r>
            <a:r>
              <a:rPr lang="pt-BR" dirty="0"/>
              <a:t>, unidades de disco removível (ZIP Drive), gravadores de CDs, câmeras digitais e outros produtos que compartilham a porta paralela com a impressora</a:t>
            </a:r>
          </a:p>
        </p:txBody>
      </p:sp>
    </p:spTree>
    <p:extLst>
      <p:ext uri="{BB962C8B-B14F-4D97-AF65-F5344CB8AC3E}">
        <p14:creationId xmlns:p14="http://schemas.microsoft.com/office/powerpoint/2010/main" val="14145609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628800"/>
            <a:ext cx="2857143" cy="1771429"/>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descr="http://www.laercio.com.br/cursos_web/MONTAGEM-2001/mont-01/hard-020.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211960" y="1484784"/>
            <a:ext cx="3528392" cy="256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Picture 3" descr="http://www.laercio.com.br/cursos_web/HWBASICO/Hbas/cap01/01015fig.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323528" y="3645024"/>
            <a:ext cx="4010025"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99851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368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628800"/>
            <a:ext cx="4247619" cy="2876191"/>
          </a:xfrm>
          <a:prstGeom prst="rect">
            <a:avLst/>
          </a:prstGeom>
          <a:noFill/>
          <a:extLst>
            <a:ext uri="{909E8E84-426E-40DD-AFC4-6F175D3DCCD1}">
              <a14:hiddenFill xmlns:a14="http://schemas.microsoft.com/office/drawing/2010/main">
                <a:solidFill>
                  <a:srgbClr val="FFFFFF"/>
                </a:solidFill>
              </a14:hiddenFill>
            </a:ext>
          </a:extLst>
        </p:spPr>
      </p:pic>
      <p:pic>
        <p:nvPicPr>
          <p:cNvPr id="36867" name="Picture 3" descr="http://www.laercio.com.br/cursos_web/HWBASICO/Hbas/cap01/01016a01.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220072" y="1772816"/>
            <a:ext cx="366712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29901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332656"/>
            <a:ext cx="8229600" cy="5793507"/>
          </a:xfrm>
        </p:spPr>
        <p:txBody>
          <a:bodyPr>
            <a:normAutofit fontScale="85000" lnSpcReduction="10000"/>
          </a:bodyPr>
          <a:lstStyle/>
          <a:p>
            <a:pPr lvl="0"/>
            <a:r>
              <a:rPr lang="pt-BR" i="1" dirty="0"/>
              <a:t>Interfaces USB</a:t>
            </a:r>
            <a:r>
              <a:rPr lang="pt-BR" dirty="0"/>
              <a:t> - </a:t>
            </a:r>
            <a:r>
              <a:rPr lang="pt-BR" dirty="0" smtClean="0"/>
              <a:t>(</a:t>
            </a:r>
            <a:r>
              <a:rPr lang="pt-BR" dirty="0"/>
              <a:t>Universal Serial Bus</a:t>
            </a:r>
            <a:r>
              <a:rPr lang="pt-BR" dirty="0" smtClean="0"/>
              <a:t>)</a:t>
            </a:r>
          </a:p>
          <a:p>
            <a:pPr lvl="0"/>
            <a:r>
              <a:rPr lang="pt-BR" dirty="0" smtClean="0"/>
              <a:t>Permite </a:t>
            </a:r>
            <a:r>
              <a:rPr lang="pt-BR" dirty="0"/>
              <a:t>conectar diversos tipos de dispositivos, </a:t>
            </a:r>
            <a:r>
              <a:rPr lang="pt-BR" dirty="0" smtClean="0"/>
              <a:t>como:</a:t>
            </a:r>
          </a:p>
          <a:p>
            <a:pPr lvl="1"/>
            <a:r>
              <a:rPr lang="pt-BR" dirty="0" smtClean="0"/>
              <a:t> </a:t>
            </a:r>
            <a:r>
              <a:rPr lang="pt-BR" dirty="0"/>
              <a:t>teclado, mouse, joystick, impressora, ZIP Drive, gravadores de CD/DVD, scanners, etc</a:t>
            </a:r>
            <a:r>
              <a:rPr lang="pt-BR" dirty="0" smtClean="0"/>
              <a:t>.</a:t>
            </a:r>
          </a:p>
          <a:p>
            <a:pPr lvl="0"/>
            <a:r>
              <a:rPr lang="pt-BR" dirty="0" smtClean="0"/>
              <a:t>Interface </a:t>
            </a:r>
            <a:r>
              <a:rPr lang="pt-BR" dirty="0"/>
              <a:t>USB permite conectar até 127 </a:t>
            </a:r>
            <a:r>
              <a:rPr lang="pt-BR" dirty="0" smtClean="0"/>
              <a:t>dispositivos</a:t>
            </a:r>
          </a:p>
          <a:p>
            <a:pPr lvl="0"/>
            <a:r>
              <a:rPr lang="pt-BR" dirty="0" smtClean="0"/>
              <a:t>Os </a:t>
            </a:r>
            <a:r>
              <a:rPr lang="pt-BR" dirty="0"/>
              <a:t>planos da indústria para eliminar as interfaces seriais, paralelas, de joystick, de teclado e de mouse PS/2, usando em seu lugar, as interfaces USB, já estão em </a:t>
            </a:r>
            <a:r>
              <a:rPr lang="pt-BR" dirty="0" smtClean="0"/>
              <a:t>execução</a:t>
            </a:r>
          </a:p>
          <a:p>
            <a:pPr lvl="0"/>
            <a:r>
              <a:rPr lang="pt-BR" dirty="0" smtClean="0"/>
              <a:t>Muitos </a:t>
            </a:r>
            <a:r>
              <a:rPr lang="pt-BR" dirty="0"/>
              <a:t>modelos de placas já estão sendo produzidos sem nenhuma interface além da USB, somente som, vídeo e rede.</a:t>
            </a:r>
          </a:p>
          <a:p>
            <a:r>
              <a:rPr lang="pt-BR" dirty="0"/>
              <a:t>Em meados dos anos 90, a Intel criou a USB, uma nova interface mais moderna, versátil e </a:t>
            </a:r>
            <a:r>
              <a:rPr lang="pt-BR" dirty="0" smtClean="0"/>
              <a:t>veloz</a:t>
            </a:r>
          </a:p>
        </p:txBody>
      </p:sp>
    </p:spTree>
    <p:extLst>
      <p:ext uri="{BB962C8B-B14F-4D97-AF65-F5344CB8AC3E}">
        <p14:creationId xmlns:p14="http://schemas.microsoft.com/office/powerpoint/2010/main" val="41548900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378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628800"/>
            <a:ext cx="3699722" cy="2520280"/>
          </a:xfrm>
          <a:prstGeom prst="rect">
            <a:avLst/>
          </a:prstGeom>
          <a:noFill/>
          <a:extLst>
            <a:ext uri="{909E8E84-426E-40DD-AFC4-6F175D3DCCD1}">
              <a14:hiddenFill xmlns:a14="http://schemas.microsoft.com/office/drawing/2010/main">
                <a:solidFill>
                  <a:srgbClr val="FFFFFF"/>
                </a:solidFill>
              </a14:hiddenFill>
            </a:ext>
          </a:extLst>
        </p:spPr>
      </p:pic>
      <p:pic>
        <p:nvPicPr>
          <p:cNvPr id="37891" name="Picture 3" descr="http://www.laercio.com.br/cursos_web/HWBASICO/Hbas/cap01/01046D01.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115616" y="3429000"/>
            <a:ext cx="4968552" cy="299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10302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a:xfrm>
            <a:off x="457200" y="332656"/>
            <a:ext cx="8229600" cy="5793507"/>
          </a:xfrm>
        </p:spPr>
        <p:txBody>
          <a:bodyPr>
            <a:normAutofit fontScale="85000" lnSpcReduction="20000"/>
          </a:bodyPr>
          <a:lstStyle/>
          <a:p>
            <a:r>
              <a:rPr lang="pt-BR" dirty="0" smtClean="0"/>
              <a:t>USB </a:t>
            </a:r>
            <a:r>
              <a:rPr lang="pt-BR" dirty="0"/>
              <a:t>2.0 ou High-</a:t>
            </a:r>
            <a:r>
              <a:rPr lang="pt-BR" dirty="0" err="1"/>
              <a:t>speed</a:t>
            </a:r>
            <a:r>
              <a:rPr lang="pt-BR" dirty="0"/>
              <a:t> </a:t>
            </a:r>
            <a:r>
              <a:rPr lang="pt-BR" dirty="0" smtClean="0"/>
              <a:t>USB -&gt; Taxa </a:t>
            </a:r>
            <a:r>
              <a:rPr lang="pt-BR" dirty="0"/>
              <a:t>máxima de transferência de 480 Mbps, aproximadamente 60 </a:t>
            </a:r>
            <a:r>
              <a:rPr lang="pt-BR" dirty="0" smtClean="0"/>
              <a:t>MB/s</a:t>
            </a:r>
          </a:p>
          <a:p>
            <a:r>
              <a:rPr lang="pt-BR" dirty="0" smtClean="0"/>
              <a:t>Conectar </a:t>
            </a:r>
            <a:r>
              <a:rPr lang="pt-BR" dirty="0"/>
              <a:t>um </a:t>
            </a:r>
            <a:r>
              <a:rPr lang="pt-BR" dirty="0" smtClean="0"/>
              <a:t>dispositivo -&gt; negociação </a:t>
            </a:r>
            <a:r>
              <a:rPr lang="pt-BR" dirty="0"/>
              <a:t>entre interface e </a:t>
            </a:r>
            <a:r>
              <a:rPr lang="pt-BR" dirty="0" smtClean="0"/>
              <a:t>dispositivo</a:t>
            </a:r>
          </a:p>
          <a:p>
            <a:r>
              <a:rPr lang="pt-BR" dirty="0" smtClean="0"/>
              <a:t>Taxa </a:t>
            </a:r>
            <a:r>
              <a:rPr lang="pt-BR" dirty="0"/>
              <a:t>de transferência usada será de acordo com a velocidade máxima da interface ou do </a:t>
            </a:r>
            <a:r>
              <a:rPr lang="pt-BR" dirty="0" smtClean="0"/>
              <a:t>dispositivo</a:t>
            </a:r>
          </a:p>
          <a:p>
            <a:r>
              <a:rPr lang="pt-BR" dirty="0" smtClean="0"/>
              <a:t>Versão </a:t>
            </a:r>
            <a:r>
              <a:rPr lang="pt-BR" dirty="0"/>
              <a:t>anterior, chamada 1.1, tem uma taxa de transferência de 12 Mbps, aproximadamente 1,5 MB/s, ou 1,5 Mbps, aproximadamente 192 </a:t>
            </a:r>
            <a:r>
              <a:rPr lang="pt-BR" dirty="0" smtClean="0"/>
              <a:t>KB/s</a:t>
            </a:r>
          </a:p>
          <a:p>
            <a:r>
              <a:rPr lang="pt-BR" dirty="0" smtClean="0"/>
              <a:t>Hot Swap -&gt; Conectar </a:t>
            </a:r>
            <a:r>
              <a:rPr lang="pt-BR" dirty="0"/>
              <a:t>e desconectar dispositivos com o computador </a:t>
            </a:r>
            <a:r>
              <a:rPr lang="pt-BR" dirty="0" smtClean="0"/>
              <a:t>ligado</a:t>
            </a:r>
          </a:p>
          <a:p>
            <a:r>
              <a:rPr lang="pt-BR" dirty="0" smtClean="0"/>
              <a:t>Interfaces </a:t>
            </a:r>
            <a:r>
              <a:rPr lang="pt-BR" dirty="0"/>
              <a:t>e os dispositivos USB entendem-se perfeitamente e foram projetados para permitir as conexões sem a necessidade de desligar os </a:t>
            </a:r>
            <a:r>
              <a:rPr lang="pt-BR" dirty="0" smtClean="0"/>
              <a:t>equipamentos</a:t>
            </a:r>
          </a:p>
        </p:txBody>
      </p:sp>
    </p:spTree>
    <p:extLst>
      <p:ext uri="{BB962C8B-B14F-4D97-AF65-F5344CB8AC3E}">
        <p14:creationId xmlns:p14="http://schemas.microsoft.com/office/powerpoint/2010/main" val="35916522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3891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1906778"/>
            <a:ext cx="6984776" cy="372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9209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normAutofit/>
          </a:bodyPr>
          <a:lstStyle/>
          <a:p>
            <a:r>
              <a:rPr lang="pt-BR" dirty="0"/>
              <a:t>Existem quatro tipos de conectores </a:t>
            </a:r>
            <a:r>
              <a:rPr lang="pt-BR" dirty="0" smtClean="0"/>
              <a:t>USB:</a:t>
            </a:r>
          </a:p>
          <a:p>
            <a:r>
              <a:rPr lang="pt-BR" dirty="0" smtClean="0"/>
              <a:t>USB </a:t>
            </a:r>
            <a:r>
              <a:rPr lang="pt-BR" dirty="0"/>
              <a:t>tipo A, que é o mais comum, usado por </a:t>
            </a:r>
            <a:r>
              <a:rPr lang="pt-BR" dirty="0" err="1"/>
              <a:t>pendrives</a:t>
            </a:r>
            <a:r>
              <a:rPr lang="pt-BR" dirty="0"/>
              <a:t> e topo tipo de dispositivo conectado ao </a:t>
            </a:r>
            <a:r>
              <a:rPr lang="pt-BR" dirty="0" smtClean="0"/>
              <a:t>PC</a:t>
            </a:r>
          </a:p>
          <a:p>
            <a:r>
              <a:rPr lang="pt-BR" dirty="0" smtClean="0"/>
              <a:t>USB </a:t>
            </a:r>
            <a:r>
              <a:rPr lang="pt-BR" dirty="0"/>
              <a:t>tipo B, que é o conector "quadrado" usado em impressoras e outros </a:t>
            </a:r>
            <a:r>
              <a:rPr lang="pt-BR" dirty="0" smtClean="0"/>
              <a:t>periféricos</a:t>
            </a:r>
          </a:p>
          <a:p>
            <a:r>
              <a:rPr lang="pt-BR" dirty="0" smtClean="0"/>
              <a:t>USB </a:t>
            </a:r>
            <a:r>
              <a:rPr lang="pt-BR" dirty="0"/>
              <a:t>mini 5P e o USB mini 4P, dois formatos menores, que são utilizados por câmeras, mp3players, palmtops e outros dispositivos.</a:t>
            </a:r>
          </a:p>
          <a:p>
            <a:endParaRPr lang="pt-BR" dirty="0"/>
          </a:p>
        </p:txBody>
      </p:sp>
    </p:spTree>
    <p:extLst>
      <p:ext uri="{BB962C8B-B14F-4D97-AF65-F5344CB8AC3E}">
        <p14:creationId xmlns:p14="http://schemas.microsoft.com/office/powerpoint/2010/main" val="3800490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Histórico e Finalidade</a:t>
            </a:r>
            <a:endParaRPr lang="pt-BR" dirty="0"/>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439" b="2319"/>
          <a:stretch/>
        </p:blipFill>
        <p:spPr bwMode="auto">
          <a:xfrm>
            <a:off x="755576" y="1124744"/>
            <a:ext cx="6696744" cy="448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62165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399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59" y="620688"/>
            <a:ext cx="8038825" cy="1800200"/>
          </a:xfrm>
          <a:prstGeom prst="rect">
            <a:avLst/>
          </a:prstGeom>
          <a:noFill/>
          <a:extLst>
            <a:ext uri="{909E8E84-426E-40DD-AFC4-6F175D3DCCD1}">
              <a14:hiddenFill xmlns:a14="http://schemas.microsoft.com/office/drawing/2010/main">
                <a:solidFill>
                  <a:srgbClr val="FFFFFF"/>
                </a:solidFill>
              </a14:hiddenFill>
            </a:ext>
          </a:extLst>
        </p:spPr>
      </p:pic>
      <p:pic>
        <p:nvPicPr>
          <p:cNvPr id="39939" name="Picture 3" descr="cap3-18_html_67a5b9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652712"/>
            <a:ext cx="4896544" cy="382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76542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09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91880" y="1196752"/>
            <a:ext cx="4752528" cy="3202129"/>
          </a:xfrm>
          <a:prstGeom prst="rect">
            <a:avLst/>
          </a:prstGeom>
          <a:noFill/>
          <a:extLst>
            <a:ext uri="{909E8E84-426E-40DD-AFC4-6F175D3DCCD1}">
              <a14:hiddenFill xmlns:a14="http://schemas.microsoft.com/office/drawing/2010/main">
                <a:solidFill>
                  <a:srgbClr val="FFFFFF"/>
                </a:solidFill>
              </a14:hiddenFill>
            </a:ext>
          </a:extLst>
        </p:spPr>
      </p:pic>
      <p:pic>
        <p:nvPicPr>
          <p:cNvPr id="409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56" y="1988840"/>
            <a:ext cx="321945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cap3-18_html_11ca2f93"/>
          <p:cNvPicPr>
            <a:picLocks noChangeAspect="1" noChangeArrowheads="1"/>
          </p:cNvPicPr>
          <p:nvPr/>
        </p:nvPicPr>
        <p:blipFill>
          <a:blip r:embed="rId4">
            <a:extLst>
              <a:ext uri="{28A0092B-C50C-407E-A947-70E740481C1C}">
                <a14:useLocalDpi xmlns:a14="http://schemas.microsoft.com/office/drawing/2010/main" val="0"/>
              </a:ext>
            </a:extLst>
          </a:blip>
          <a:srcRect t="15776" r="4967" b="11960"/>
          <a:stretch>
            <a:fillRect/>
          </a:stretch>
        </p:blipFill>
        <p:spPr bwMode="auto">
          <a:xfrm>
            <a:off x="539553" y="4259400"/>
            <a:ext cx="4032448" cy="229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91293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19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4537" y="1844824"/>
            <a:ext cx="8067288" cy="38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2316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normAutofit/>
          </a:bodyPr>
          <a:lstStyle/>
          <a:p>
            <a:r>
              <a:rPr lang="pt-BR" dirty="0" smtClean="0"/>
              <a:t>USB 3.0 -&gt; </a:t>
            </a:r>
            <a:r>
              <a:rPr lang="pt-BR" dirty="0" err="1" smtClean="0"/>
              <a:t>SuperSpeed</a:t>
            </a:r>
            <a:r>
              <a:rPr lang="pt-BR" dirty="0" smtClean="0"/>
              <a:t> USB</a:t>
            </a:r>
          </a:p>
          <a:p>
            <a:endParaRPr lang="pt-BR" dirty="0" smtClean="0"/>
          </a:p>
          <a:p>
            <a:r>
              <a:rPr lang="pt-BR" dirty="0" smtClean="0"/>
              <a:t>Taxas </a:t>
            </a:r>
            <a:r>
              <a:rPr lang="pt-BR" dirty="0"/>
              <a:t>de transferência </a:t>
            </a:r>
            <a:r>
              <a:rPr lang="pt-BR" dirty="0" smtClean="0"/>
              <a:t>de:</a:t>
            </a:r>
          </a:p>
          <a:p>
            <a:r>
              <a:rPr lang="pt-BR" dirty="0" smtClean="0"/>
              <a:t>até </a:t>
            </a:r>
            <a:r>
              <a:rPr lang="pt-BR" dirty="0"/>
              <a:t>4.8 </a:t>
            </a:r>
            <a:r>
              <a:rPr lang="pt-BR" dirty="0" err="1"/>
              <a:t>Gbps</a:t>
            </a:r>
            <a:r>
              <a:rPr lang="pt-BR" dirty="0"/>
              <a:t>, aproximadamente 600 </a:t>
            </a:r>
            <a:r>
              <a:rPr lang="pt-BR" dirty="0" smtClean="0"/>
              <a:t>MB/s permite </a:t>
            </a:r>
            <a:r>
              <a:rPr lang="pt-BR" dirty="0"/>
              <a:t>transferir 25 GB de dados em cerca de 70 </a:t>
            </a:r>
            <a:r>
              <a:rPr lang="pt-BR" dirty="0" smtClean="0"/>
              <a:t>segundos e </a:t>
            </a:r>
            <a:r>
              <a:rPr lang="pt-BR" dirty="0"/>
              <a:t>uma arquitetura melhorada que deve ajudar a manter as taxas mais constantes.</a:t>
            </a:r>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1556792"/>
            <a:ext cx="2880320" cy="169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4819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40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556792"/>
            <a:ext cx="4344483" cy="2376264"/>
          </a:xfrm>
          <a:prstGeom prst="rect">
            <a:avLst/>
          </a:prstGeom>
          <a:noFill/>
          <a:extLst>
            <a:ext uri="{909E8E84-426E-40DD-AFC4-6F175D3DCCD1}">
              <a14:hiddenFill xmlns:a14="http://schemas.microsoft.com/office/drawing/2010/main">
                <a:solidFill>
                  <a:srgbClr val="FFFFFF"/>
                </a:solidFill>
              </a14:hiddenFill>
            </a:ext>
          </a:extLst>
        </p:spPr>
      </p:pic>
      <p:pic>
        <p:nvPicPr>
          <p:cNvPr id="44035" name="Picture 3" descr="32747-2"/>
          <p:cNvPicPr>
            <a:picLocks noChangeAspect="1" noChangeArrowheads="1"/>
          </p:cNvPicPr>
          <p:nvPr/>
        </p:nvPicPr>
        <p:blipFill>
          <a:blip r:embed="rId3">
            <a:extLst>
              <a:ext uri="{28A0092B-C50C-407E-A947-70E740481C1C}">
                <a14:useLocalDpi xmlns:a14="http://schemas.microsoft.com/office/drawing/2010/main" val="0"/>
              </a:ext>
            </a:extLst>
          </a:blip>
          <a:srcRect l="18163" r="21898" b="8679"/>
          <a:stretch>
            <a:fillRect/>
          </a:stretch>
        </p:blipFill>
        <p:spPr bwMode="auto">
          <a:xfrm>
            <a:off x="5724128" y="1556792"/>
            <a:ext cx="2286000"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11535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404664"/>
            <a:ext cx="8229600" cy="5721499"/>
          </a:xfrm>
        </p:spPr>
        <p:txBody>
          <a:bodyPr/>
          <a:lstStyle/>
          <a:p>
            <a:r>
              <a:rPr lang="pt-BR" i="1" dirty="0"/>
              <a:t>Interfaces IDE e </a:t>
            </a:r>
            <a:r>
              <a:rPr lang="pt-BR" i="1" dirty="0" smtClean="0"/>
              <a:t>SATA: </a:t>
            </a:r>
          </a:p>
          <a:p>
            <a:r>
              <a:rPr lang="pt-BR" sz="2800" dirty="0"/>
              <a:t>O padrão IDE também é conhecido como ATA (AT </a:t>
            </a:r>
            <a:r>
              <a:rPr lang="pt-BR" sz="2800" dirty="0" err="1"/>
              <a:t>Attachment</a:t>
            </a:r>
            <a:r>
              <a:rPr lang="pt-BR" sz="2800" dirty="0"/>
              <a:t>) e passou a ser chamado PATA (</a:t>
            </a:r>
            <a:r>
              <a:rPr lang="pt-BR" sz="2800" dirty="0" err="1"/>
              <a:t>Parallel</a:t>
            </a:r>
            <a:r>
              <a:rPr lang="pt-BR" sz="2800" dirty="0"/>
              <a:t> Ata) para diferenciá-lo do SATA (Serial </a:t>
            </a:r>
            <a:r>
              <a:rPr lang="pt-BR" sz="2800" dirty="0" smtClean="0"/>
              <a:t>ATA </a:t>
            </a:r>
            <a:endParaRPr lang="pt-BR" sz="2800" dirty="0"/>
          </a:p>
        </p:txBody>
      </p:sp>
      <p:graphicFrame>
        <p:nvGraphicFramePr>
          <p:cNvPr id="4" name="Tabela 3"/>
          <p:cNvGraphicFramePr>
            <a:graphicFrameLocks noGrp="1"/>
          </p:cNvGraphicFramePr>
          <p:nvPr>
            <p:extLst>
              <p:ext uri="{D42A27DB-BD31-4B8C-83A1-F6EECF244321}">
                <p14:modId xmlns:p14="http://schemas.microsoft.com/office/powerpoint/2010/main" val="3390898772"/>
              </p:ext>
            </p:extLst>
          </p:nvPr>
        </p:nvGraphicFramePr>
        <p:xfrm>
          <a:off x="467545" y="2492896"/>
          <a:ext cx="7056784" cy="3456383"/>
        </p:xfrm>
        <a:graphic>
          <a:graphicData uri="http://schemas.openxmlformats.org/drawingml/2006/table">
            <a:tbl>
              <a:tblPr>
                <a:tableStyleId>{5C22544A-7EE6-4342-B048-85BDC9FD1C3A}</a:tableStyleId>
              </a:tblPr>
              <a:tblGrid>
                <a:gridCol w="3683454"/>
                <a:gridCol w="3373330"/>
              </a:tblGrid>
              <a:tr h="493769">
                <a:tc>
                  <a:txBody>
                    <a:bodyPr/>
                    <a:lstStyle/>
                    <a:p>
                      <a:pPr algn="just">
                        <a:lnSpc>
                          <a:spcPct val="150000"/>
                        </a:lnSpc>
                        <a:spcAft>
                          <a:spcPts val="0"/>
                        </a:spcAft>
                      </a:pPr>
                      <a:r>
                        <a:rPr lang="pt-BR" sz="1600" dirty="0">
                          <a:effectLst/>
                          <a:latin typeface="Arial Black" panose="020B0A04020102020204" pitchFamily="34" charset="0"/>
                        </a:rPr>
                        <a:t>Padrão </a:t>
                      </a:r>
                      <a:endParaRPr lang="pt-BR" sz="1600" dirty="0">
                        <a:effectLst/>
                        <a:latin typeface="Arial Black" panose="020B0A04020102020204" pitchFamily="34" charset="0"/>
                        <a:ea typeface="Times New Roman"/>
                      </a:endParaRPr>
                    </a:p>
                  </a:txBody>
                  <a:tcPr marL="44450" marR="44450" marT="0" marB="0"/>
                </a:tc>
                <a:tc>
                  <a:txBody>
                    <a:bodyPr/>
                    <a:lstStyle/>
                    <a:p>
                      <a:pPr algn="just">
                        <a:lnSpc>
                          <a:spcPct val="150000"/>
                        </a:lnSpc>
                        <a:spcAft>
                          <a:spcPts val="0"/>
                        </a:spcAft>
                      </a:pPr>
                      <a:r>
                        <a:rPr lang="pt-BR" sz="1600">
                          <a:effectLst/>
                          <a:latin typeface="Arial Black" panose="020B0A04020102020204" pitchFamily="34" charset="0"/>
                        </a:rPr>
                        <a:t>Taxa máxima teórica </a:t>
                      </a:r>
                      <a:endParaRPr lang="pt-BR" sz="1600">
                        <a:effectLst/>
                        <a:latin typeface="Arial Black" panose="020B0A04020102020204" pitchFamily="34" charset="0"/>
                        <a:ea typeface="Times New Roman"/>
                      </a:endParaRPr>
                    </a:p>
                  </a:txBody>
                  <a:tcPr marL="44450" marR="44450" marT="0" marB="0"/>
                </a:tc>
              </a:tr>
              <a:tr h="493769">
                <a:tc>
                  <a:txBody>
                    <a:bodyPr/>
                    <a:lstStyle/>
                    <a:p>
                      <a:pPr algn="just">
                        <a:lnSpc>
                          <a:spcPct val="150000"/>
                        </a:lnSpc>
                        <a:spcAft>
                          <a:spcPts val="0"/>
                        </a:spcAft>
                      </a:pPr>
                      <a:r>
                        <a:rPr lang="pt-BR" sz="1600" dirty="0">
                          <a:effectLst/>
                          <a:latin typeface="Arial Black" panose="020B0A04020102020204" pitchFamily="34" charset="0"/>
                        </a:rPr>
                        <a:t>ATA-33 ou Ultra DMA 33</a:t>
                      </a:r>
                      <a:endParaRPr lang="pt-BR" sz="1600" dirty="0">
                        <a:effectLst/>
                        <a:latin typeface="Arial Black" panose="020B0A04020102020204" pitchFamily="34" charset="0"/>
                        <a:ea typeface="Times New Roman"/>
                      </a:endParaRPr>
                    </a:p>
                  </a:txBody>
                  <a:tcPr marL="44450" marR="44450" marT="0" marB="0"/>
                </a:tc>
                <a:tc>
                  <a:txBody>
                    <a:bodyPr/>
                    <a:lstStyle/>
                    <a:p>
                      <a:pPr algn="just">
                        <a:lnSpc>
                          <a:spcPct val="150000"/>
                        </a:lnSpc>
                        <a:spcAft>
                          <a:spcPts val="0"/>
                        </a:spcAft>
                      </a:pPr>
                      <a:r>
                        <a:rPr lang="pt-BR" sz="1600">
                          <a:effectLst/>
                          <a:latin typeface="Arial Black" panose="020B0A04020102020204" pitchFamily="34" charset="0"/>
                        </a:rPr>
                        <a:t>33 MB/s</a:t>
                      </a:r>
                      <a:endParaRPr lang="pt-BR" sz="1600">
                        <a:effectLst/>
                        <a:latin typeface="Arial Black" panose="020B0A04020102020204" pitchFamily="34" charset="0"/>
                        <a:ea typeface="Times New Roman"/>
                      </a:endParaRPr>
                    </a:p>
                  </a:txBody>
                  <a:tcPr marL="44450" marR="44450" marT="0" marB="0"/>
                </a:tc>
              </a:tr>
              <a:tr h="493769">
                <a:tc>
                  <a:txBody>
                    <a:bodyPr/>
                    <a:lstStyle/>
                    <a:p>
                      <a:pPr algn="just">
                        <a:lnSpc>
                          <a:spcPct val="150000"/>
                        </a:lnSpc>
                        <a:spcAft>
                          <a:spcPts val="0"/>
                        </a:spcAft>
                      </a:pPr>
                      <a:r>
                        <a:rPr lang="pt-BR" sz="1600" dirty="0">
                          <a:effectLst/>
                          <a:latin typeface="Arial Black" panose="020B0A04020102020204" pitchFamily="34" charset="0"/>
                        </a:rPr>
                        <a:t>ATA-66 ou Ultra DMA 66</a:t>
                      </a:r>
                      <a:endParaRPr lang="pt-BR" sz="1600" dirty="0">
                        <a:effectLst/>
                        <a:latin typeface="Arial Black" panose="020B0A04020102020204" pitchFamily="34" charset="0"/>
                        <a:ea typeface="Times New Roman"/>
                      </a:endParaRPr>
                    </a:p>
                  </a:txBody>
                  <a:tcPr marL="44450" marR="44450" marT="0" marB="0"/>
                </a:tc>
                <a:tc>
                  <a:txBody>
                    <a:bodyPr/>
                    <a:lstStyle/>
                    <a:p>
                      <a:pPr algn="just">
                        <a:lnSpc>
                          <a:spcPct val="150000"/>
                        </a:lnSpc>
                        <a:spcAft>
                          <a:spcPts val="0"/>
                        </a:spcAft>
                      </a:pPr>
                      <a:r>
                        <a:rPr lang="pt-BR" sz="1600">
                          <a:effectLst/>
                          <a:latin typeface="Arial Black" panose="020B0A04020102020204" pitchFamily="34" charset="0"/>
                        </a:rPr>
                        <a:t>66 MB/s</a:t>
                      </a:r>
                      <a:endParaRPr lang="pt-BR" sz="1600">
                        <a:effectLst/>
                        <a:latin typeface="Arial Black" panose="020B0A04020102020204" pitchFamily="34" charset="0"/>
                        <a:ea typeface="Times New Roman"/>
                      </a:endParaRPr>
                    </a:p>
                  </a:txBody>
                  <a:tcPr marL="44450" marR="44450" marT="0" marB="0"/>
                </a:tc>
              </a:tr>
              <a:tr h="493769">
                <a:tc>
                  <a:txBody>
                    <a:bodyPr/>
                    <a:lstStyle/>
                    <a:p>
                      <a:pPr algn="just">
                        <a:lnSpc>
                          <a:spcPct val="150000"/>
                        </a:lnSpc>
                        <a:spcAft>
                          <a:spcPts val="0"/>
                        </a:spcAft>
                      </a:pPr>
                      <a:r>
                        <a:rPr lang="pt-BR" sz="1600" dirty="0">
                          <a:effectLst/>
                          <a:latin typeface="Arial Black" panose="020B0A04020102020204" pitchFamily="34" charset="0"/>
                        </a:rPr>
                        <a:t>ATA-100 ou Ultra DMA 100</a:t>
                      </a:r>
                      <a:endParaRPr lang="pt-BR" sz="1600" dirty="0">
                        <a:effectLst/>
                        <a:latin typeface="Arial Black" panose="020B0A04020102020204" pitchFamily="34" charset="0"/>
                        <a:ea typeface="Times New Roman"/>
                      </a:endParaRPr>
                    </a:p>
                  </a:txBody>
                  <a:tcPr marL="44450" marR="44450" marT="0" marB="0"/>
                </a:tc>
                <a:tc>
                  <a:txBody>
                    <a:bodyPr/>
                    <a:lstStyle/>
                    <a:p>
                      <a:pPr algn="just">
                        <a:lnSpc>
                          <a:spcPct val="150000"/>
                        </a:lnSpc>
                        <a:spcAft>
                          <a:spcPts val="0"/>
                        </a:spcAft>
                      </a:pPr>
                      <a:r>
                        <a:rPr lang="pt-BR" sz="1600">
                          <a:effectLst/>
                          <a:latin typeface="Arial Black" panose="020B0A04020102020204" pitchFamily="34" charset="0"/>
                        </a:rPr>
                        <a:t>100 MB/s</a:t>
                      </a:r>
                      <a:endParaRPr lang="pt-BR" sz="1600">
                        <a:effectLst/>
                        <a:latin typeface="Arial Black" panose="020B0A04020102020204" pitchFamily="34" charset="0"/>
                        <a:ea typeface="Times New Roman"/>
                      </a:endParaRPr>
                    </a:p>
                  </a:txBody>
                  <a:tcPr marL="44450" marR="44450" marT="0" marB="0"/>
                </a:tc>
              </a:tr>
              <a:tr h="493769">
                <a:tc>
                  <a:txBody>
                    <a:bodyPr/>
                    <a:lstStyle/>
                    <a:p>
                      <a:pPr algn="just">
                        <a:lnSpc>
                          <a:spcPct val="150000"/>
                        </a:lnSpc>
                        <a:spcAft>
                          <a:spcPts val="0"/>
                        </a:spcAft>
                      </a:pPr>
                      <a:r>
                        <a:rPr lang="pt-BR" sz="1600" dirty="0">
                          <a:effectLst/>
                          <a:latin typeface="Arial Black" panose="020B0A04020102020204" pitchFamily="34" charset="0"/>
                        </a:rPr>
                        <a:t>ATA-133 ou Ultra DMA 133</a:t>
                      </a:r>
                      <a:endParaRPr lang="pt-BR" sz="1600" dirty="0">
                        <a:effectLst/>
                        <a:latin typeface="Arial Black" panose="020B0A04020102020204" pitchFamily="34" charset="0"/>
                        <a:ea typeface="Times New Roman"/>
                      </a:endParaRPr>
                    </a:p>
                  </a:txBody>
                  <a:tcPr marL="44450" marR="44450" marT="0" marB="0"/>
                </a:tc>
                <a:tc>
                  <a:txBody>
                    <a:bodyPr/>
                    <a:lstStyle/>
                    <a:p>
                      <a:pPr algn="just">
                        <a:lnSpc>
                          <a:spcPct val="150000"/>
                        </a:lnSpc>
                        <a:spcAft>
                          <a:spcPts val="0"/>
                        </a:spcAft>
                      </a:pPr>
                      <a:r>
                        <a:rPr lang="pt-BR" sz="1600" dirty="0">
                          <a:effectLst/>
                          <a:latin typeface="Arial Black" panose="020B0A04020102020204" pitchFamily="34" charset="0"/>
                        </a:rPr>
                        <a:t>133 MB/s</a:t>
                      </a:r>
                      <a:endParaRPr lang="pt-BR" sz="1600" dirty="0">
                        <a:effectLst/>
                        <a:latin typeface="Arial Black" panose="020B0A04020102020204" pitchFamily="34" charset="0"/>
                        <a:ea typeface="Times New Roman"/>
                      </a:endParaRPr>
                    </a:p>
                  </a:txBody>
                  <a:tcPr marL="44450" marR="44450" marT="0" marB="0"/>
                </a:tc>
              </a:tr>
              <a:tr h="493769">
                <a:tc>
                  <a:txBody>
                    <a:bodyPr/>
                    <a:lstStyle/>
                    <a:p>
                      <a:pPr algn="just">
                        <a:lnSpc>
                          <a:spcPct val="150000"/>
                        </a:lnSpc>
                        <a:spcAft>
                          <a:spcPts val="0"/>
                        </a:spcAft>
                      </a:pPr>
                      <a:r>
                        <a:rPr lang="pt-BR" sz="1600">
                          <a:effectLst/>
                          <a:latin typeface="Arial Black" panose="020B0A04020102020204" pitchFamily="34" charset="0"/>
                        </a:rPr>
                        <a:t>SATA I </a:t>
                      </a:r>
                      <a:endParaRPr lang="pt-BR" sz="1600">
                        <a:effectLst/>
                        <a:latin typeface="Arial Black" panose="020B0A04020102020204" pitchFamily="34" charset="0"/>
                        <a:ea typeface="Times New Roman"/>
                      </a:endParaRPr>
                    </a:p>
                  </a:txBody>
                  <a:tcPr marL="44450" marR="44450" marT="0" marB="0"/>
                </a:tc>
                <a:tc>
                  <a:txBody>
                    <a:bodyPr/>
                    <a:lstStyle/>
                    <a:p>
                      <a:pPr algn="just">
                        <a:lnSpc>
                          <a:spcPct val="150000"/>
                        </a:lnSpc>
                        <a:spcAft>
                          <a:spcPts val="0"/>
                        </a:spcAft>
                      </a:pPr>
                      <a:r>
                        <a:rPr lang="pt-BR" sz="1600" dirty="0">
                          <a:effectLst/>
                          <a:latin typeface="Arial Black" panose="020B0A04020102020204" pitchFamily="34" charset="0"/>
                        </a:rPr>
                        <a:t>150 MB/s</a:t>
                      </a:r>
                      <a:endParaRPr lang="pt-BR" sz="1600" dirty="0">
                        <a:effectLst/>
                        <a:latin typeface="Arial Black" panose="020B0A04020102020204" pitchFamily="34" charset="0"/>
                        <a:ea typeface="Times New Roman"/>
                      </a:endParaRPr>
                    </a:p>
                  </a:txBody>
                  <a:tcPr marL="44450" marR="44450" marT="0" marB="0"/>
                </a:tc>
              </a:tr>
              <a:tr h="493769">
                <a:tc>
                  <a:txBody>
                    <a:bodyPr/>
                    <a:lstStyle/>
                    <a:p>
                      <a:pPr algn="just">
                        <a:lnSpc>
                          <a:spcPct val="150000"/>
                        </a:lnSpc>
                        <a:spcAft>
                          <a:spcPts val="0"/>
                        </a:spcAft>
                      </a:pPr>
                      <a:r>
                        <a:rPr lang="pt-BR" sz="1600">
                          <a:effectLst/>
                          <a:latin typeface="Arial Black" panose="020B0A04020102020204" pitchFamily="34" charset="0"/>
                        </a:rPr>
                        <a:t>SATA II </a:t>
                      </a:r>
                      <a:endParaRPr lang="pt-BR" sz="1600">
                        <a:effectLst/>
                        <a:latin typeface="Arial Black" panose="020B0A04020102020204" pitchFamily="34" charset="0"/>
                        <a:ea typeface="Times New Roman"/>
                      </a:endParaRPr>
                    </a:p>
                  </a:txBody>
                  <a:tcPr marL="44450" marR="44450" marT="0" marB="0"/>
                </a:tc>
                <a:tc>
                  <a:txBody>
                    <a:bodyPr/>
                    <a:lstStyle/>
                    <a:p>
                      <a:pPr algn="just">
                        <a:lnSpc>
                          <a:spcPct val="150000"/>
                        </a:lnSpc>
                        <a:spcAft>
                          <a:spcPts val="0"/>
                        </a:spcAft>
                      </a:pPr>
                      <a:r>
                        <a:rPr lang="pt-BR" sz="1600" dirty="0">
                          <a:effectLst/>
                          <a:latin typeface="Arial Black" panose="020B0A04020102020204" pitchFamily="34" charset="0"/>
                        </a:rPr>
                        <a:t>300 MB/s</a:t>
                      </a:r>
                      <a:endParaRPr lang="pt-BR" sz="1600" dirty="0">
                        <a:effectLst/>
                        <a:latin typeface="Arial Black" panose="020B0A04020102020204" pitchFamily="34" charset="0"/>
                        <a:ea typeface="Times New Roman"/>
                      </a:endParaRPr>
                    </a:p>
                  </a:txBody>
                  <a:tcPr marL="44450" marR="44450" marT="0" marB="0"/>
                </a:tc>
              </a:tr>
            </a:tbl>
          </a:graphicData>
        </a:graphic>
      </p:graphicFrame>
    </p:spTree>
    <p:extLst>
      <p:ext uri="{BB962C8B-B14F-4D97-AF65-F5344CB8AC3E}">
        <p14:creationId xmlns:p14="http://schemas.microsoft.com/office/powerpoint/2010/main" val="1862192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60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59" y="1628800"/>
            <a:ext cx="3312369" cy="1981507"/>
          </a:xfrm>
          <a:prstGeom prst="rect">
            <a:avLst/>
          </a:prstGeom>
          <a:noFill/>
          <a:extLst>
            <a:ext uri="{909E8E84-426E-40DD-AFC4-6F175D3DCCD1}">
              <a14:hiddenFill xmlns:a14="http://schemas.microsoft.com/office/drawing/2010/main">
                <a:solidFill>
                  <a:srgbClr val="FFFFFF"/>
                </a:solidFill>
              </a14:hiddenFill>
            </a:ext>
          </a:extLst>
        </p:spPr>
      </p:pic>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717032"/>
            <a:ext cx="4281880" cy="2999606"/>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descr="cap5-17_html_m4c2aa30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3717032"/>
            <a:ext cx="274320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5" descr="imageview[9]"/>
          <p:cNvPicPr>
            <a:picLocks noChangeAspect="1" noChangeArrowheads="1"/>
          </p:cNvPicPr>
          <p:nvPr/>
        </p:nvPicPr>
        <p:blipFill>
          <a:blip r:embed="rId5">
            <a:extLst>
              <a:ext uri="{28A0092B-C50C-407E-A947-70E740481C1C}">
                <a14:useLocalDpi xmlns:a14="http://schemas.microsoft.com/office/drawing/2010/main" val="0"/>
              </a:ext>
            </a:extLst>
          </a:blip>
          <a:srcRect t="41153" r="482"/>
          <a:stretch>
            <a:fillRect/>
          </a:stretch>
        </p:blipFill>
        <p:spPr bwMode="auto">
          <a:xfrm>
            <a:off x="4644008" y="1727448"/>
            <a:ext cx="40005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06267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71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2204864"/>
            <a:ext cx="5351044" cy="4032448"/>
          </a:xfrm>
          <a:prstGeom prst="rect">
            <a:avLst/>
          </a:prstGeom>
          <a:noFill/>
          <a:extLst>
            <a:ext uri="{909E8E84-426E-40DD-AFC4-6F175D3DCCD1}">
              <a14:hiddenFill xmlns:a14="http://schemas.microsoft.com/office/drawing/2010/main">
                <a:solidFill>
                  <a:srgbClr val="FFFFFF"/>
                </a:solidFill>
              </a14:hiddenFill>
            </a:ext>
          </a:extLst>
        </p:spPr>
      </p:pic>
      <p:pic>
        <p:nvPicPr>
          <p:cNvPr id="47107" name="Picture 3" descr="http://www.gdhpress.com.br/hardware/leia/cap5-17_html_m3749c2f1.jpg"/>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652120" y="1556792"/>
            <a:ext cx="304800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27132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81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476673"/>
            <a:ext cx="3166295" cy="2376264"/>
          </a:xfrm>
          <a:prstGeom prst="rect">
            <a:avLst/>
          </a:prstGeom>
          <a:noFill/>
          <a:extLst>
            <a:ext uri="{909E8E84-426E-40DD-AFC4-6F175D3DCCD1}">
              <a14:hiddenFill xmlns:a14="http://schemas.microsoft.com/office/drawing/2010/main">
                <a:solidFill>
                  <a:srgbClr val="FFFFFF"/>
                </a:solidFill>
              </a14:hiddenFill>
            </a:ext>
          </a:extLst>
        </p:spPr>
      </p:pic>
      <p:pic>
        <p:nvPicPr>
          <p:cNvPr id="48131" name="Picture 3" descr="http://www.laercio.com.br/cursos_web/HWBASICO/Hbas/cap01/01023fig.jpg"/>
          <p:cNvPicPr>
            <a:picLocks noChangeAspect="1" noChangeArrowheads="1"/>
          </p:cNvPicPr>
          <p:nvPr/>
        </p:nvPicPr>
        <p:blipFill>
          <a:blip r:embed="rId3" r:link="rId4">
            <a:extLst>
              <a:ext uri="{28A0092B-C50C-407E-A947-70E740481C1C}">
                <a14:useLocalDpi xmlns:a14="http://schemas.microsoft.com/office/drawing/2010/main" val="0"/>
              </a:ext>
            </a:extLst>
          </a:blip>
          <a:srcRect l="4730" t="69" r="3728" b="6180"/>
          <a:stretch>
            <a:fillRect/>
          </a:stretch>
        </p:blipFill>
        <p:spPr bwMode="auto">
          <a:xfrm>
            <a:off x="4817399" y="404664"/>
            <a:ext cx="3852664" cy="29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4" descr="http://www.laercio.com.br/cursos_web/HWBASICO/Hbas/cap01/01024fig.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899592" y="3501008"/>
            <a:ext cx="3384376" cy="253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5" descr="http://www.laercio.com.br/cursos_web/HWBASICO/Hbas/cap01/01025fig.jpg"/>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4788024" y="3809775"/>
            <a:ext cx="3492624" cy="2619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57590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91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59" y="249006"/>
            <a:ext cx="5112569" cy="3233245"/>
          </a:xfrm>
          <a:prstGeom prst="rect">
            <a:avLst/>
          </a:prstGeom>
          <a:noFill/>
          <a:extLst>
            <a:ext uri="{909E8E84-426E-40DD-AFC4-6F175D3DCCD1}">
              <a14:hiddenFill xmlns:a14="http://schemas.microsoft.com/office/drawing/2010/main">
                <a:solidFill>
                  <a:srgbClr val="FFFFFF"/>
                </a:solidFill>
              </a14:hiddenFill>
            </a:ext>
          </a:extLst>
        </p:spPr>
      </p:pic>
      <p:pic>
        <p:nvPicPr>
          <p:cNvPr id="49155" name="Picture 3" descr="http://www.laercio.com.br/cursos_web/HWBASICO/Hbas/cap01/01027A01.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39552" y="3467674"/>
            <a:ext cx="4032448" cy="309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4" descr="http://www.laercio.com.br/cursos_web/HWBASICO/Hbas/cap01/01028A01.GIF"/>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4598810" y="3284984"/>
            <a:ext cx="4431262"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464923"/>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3991</TotalTime>
  <Words>5386</Words>
  <Application>Microsoft Office PowerPoint</Application>
  <PresentationFormat>Apresentação na tela (4:3)</PresentationFormat>
  <Paragraphs>577</Paragraphs>
  <Slides>155</Slides>
  <Notes>0</Notes>
  <HiddenSlides>0</HiddenSlides>
  <MMClips>0</MMClips>
  <ScaleCrop>false</ScaleCrop>
  <HeadingPairs>
    <vt:vector size="4" baseType="variant">
      <vt:variant>
        <vt:lpstr>Tema</vt:lpstr>
      </vt:variant>
      <vt:variant>
        <vt:i4>1</vt:i4>
      </vt:variant>
      <vt:variant>
        <vt:lpstr>Títulos de slides</vt:lpstr>
      </vt:variant>
      <vt:variant>
        <vt:i4>155</vt:i4>
      </vt:variant>
    </vt:vector>
  </HeadingPairs>
  <TitlesOfParts>
    <vt:vector size="156" baseType="lpstr">
      <vt:lpstr>Tema do Office</vt:lpstr>
      <vt:lpstr>Sistemas Operacionais</vt:lpstr>
      <vt:lpstr>Conceitos Importantes</vt:lpstr>
      <vt:lpstr>Conceitos Importantes (cont.)</vt:lpstr>
      <vt:lpstr>Idéia !! </vt:lpstr>
      <vt:lpstr>Agenda da Aula</vt:lpstr>
      <vt:lpstr>Componentes de hardware</vt:lpstr>
      <vt:lpstr>O PC (Personal Computer)</vt:lpstr>
      <vt:lpstr>Histórico e Finalidade</vt:lpstr>
      <vt:lpstr>Histórico e Finalidade</vt:lpstr>
      <vt:lpstr>Apresentação do PowerPoint</vt:lpstr>
      <vt:lpstr>O PC e seu funcionamento</vt:lpstr>
      <vt:lpstr>O Fluxo de funcionamento</vt:lpstr>
      <vt:lpstr>CPU</vt:lpstr>
      <vt:lpstr>AMD e Intel</vt:lpstr>
      <vt:lpstr>Memória</vt:lpstr>
      <vt:lpstr>Apresentação do PowerPoint</vt:lpstr>
      <vt:lpstr>Armazenamento</vt:lpstr>
      <vt:lpstr>Apresentação do PowerPoint</vt:lpstr>
      <vt:lpstr>Periféricos e interfaces</vt:lpstr>
      <vt:lpstr>Apresentação do PowerPoint</vt:lpstr>
      <vt:lpstr>Barramento</vt:lpstr>
      <vt:lpstr>Apresentação do PowerPoint</vt:lpstr>
      <vt:lpstr>Energia elétrica</vt:lpstr>
      <vt:lpstr>Apresentação do PowerPoint</vt:lpstr>
      <vt:lpstr>Apresentação do PowerPoint</vt:lpstr>
      <vt:lpstr>Apresentação do PowerPoint</vt:lpstr>
      <vt:lpstr>Fonte de alimentação</vt:lpstr>
      <vt:lpstr>Apresentação do PowerPoint</vt:lpstr>
      <vt:lpstr>Apresentação do PowerPoint</vt:lpstr>
      <vt:lpstr>Apresentação do PowerPoint</vt:lpstr>
      <vt:lpstr>Apresentação do PowerPoint</vt:lpstr>
      <vt:lpstr>ESD (Eletricidade Estática)</vt:lpstr>
      <vt:lpstr>Apresentação do PowerPoint</vt:lpstr>
      <vt:lpstr>Apresentação do PowerPoint</vt:lpstr>
      <vt:lpstr> </vt:lpstr>
      <vt:lpstr>Placa-mãe</vt:lpstr>
      <vt:lpstr>Apresentação do PowerPoint</vt:lpstr>
      <vt:lpstr>Apresentação do PowerPoint</vt:lpstr>
      <vt:lpstr>Apresentação do PowerPoint</vt:lpstr>
      <vt:lpstr>Chipset</vt:lpstr>
      <vt:lpstr>Apresentação do PowerPoint</vt:lpstr>
      <vt:lpstr>Apresentação do PowerPoint</vt:lpstr>
      <vt:lpstr>Apresentação do PowerPoint</vt:lpstr>
      <vt:lpstr>Apresentação do PowerPoint</vt:lpstr>
      <vt:lpstr>Super I/O</vt:lpstr>
      <vt:lpstr>Apresentação do PowerPoint</vt:lpstr>
      <vt:lpstr>Barramento</vt:lpstr>
      <vt:lpstr>Apresentação do PowerPoint</vt:lpstr>
      <vt:lpstr>Apresentação do PowerPoint</vt:lpstr>
      <vt:lpstr>Barramento de I/O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PCI Express – Um novo padrão</vt:lpstr>
      <vt:lpstr>Apresentação do PowerPoint</vt:lpstr>
      <vt:lpstr>Apresentação do PowerPoint</vt:lpstr>
      <vt:lpstr>Apresentação do PowerPoint</vt:lpstr>
      <vt:lpstr>PCI-Express – camadas: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BIOS - Basic Input-Output System</vt:lpstr>
      <vt:lpstr>Controlador de Interrupções</vt:lpstr>
      <vt:lpstr>Apresentação do PowerPoint</vt:lpstr>
      <vt:lpstr>Apresentação do PowerPoint</vt:lpstr>
      <vt:lpstr>Acesso direto à memória (Direct Memory Access)</vt:lpstr>
      <vt:lpstr>Bus-Mastering</vt:lpstr>
      <vt:lpstr>Apresentação do PowerPoint</vt:lpstr>
      <vt:lpstr>Apresentação do PowerPoint</vt:lpstr>
      <vt:lpstr>Interfaces do computador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HD-DVD</vt:lpstr>
      <vt:lpstr>Apresentação do PowerPoint</vt:lpstr>
      <vt:lpstr>BLU-RAY</vt:lpstr>
      <vt:lpstr>Apresentação do PowerPoint</vt:lpstr>
      <vt:lpstr>Disco Rígido -&gt; HD</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Capacidade do HD</vt:lpstr>
      <vt:lpstr>HD´s - SCSI</vt:lpstr>
      <vt:lpstr>Apresentação do PowerPoint</vt:lpstr>
      <vt:lpstr>Apresentação do PowerPoint</vt:lpstr>
      <vt:lpstr>Apresentação do PowerPoint</vt:lpstr>
      <vt:lpstr>Dispositivos Flash</vt:lpstr>
      <vt:lpstr>Apresentação do PowerPoint</vt:lpstr>
      <vt:lpstr>Apresentação do PowerPoint</vt:lpstr>
      <vt:lpstr>Apresentação do PowerPoint</vt:lpstr>
      <vt:lpstr>Apresentação do PowerPoint</vt:lpstr>
      <vt:lpstr>Onboard e Offboard</vt:lpstr>
      <vt:lpstr>Apresentação do PowerPoint</vt:lpstr>
      <vt:lpstr>Apresentação do PowerPoint</vt:lpstr>
      <vt:lpstr>Construção gráfica</vt:lpstr>
      <vt:lpstr>Detalhamento e 3D</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Monitor</vt:lpstr>
      <vt:lpstr>Apresentação do PowerPoint</vt:lpstr>
      <vt:lpstr>Apresentação do PowerPoint</vt:lpstr>
      <vt:lpstr>Componentes do Sistema Operacional</vt:lpstr>
      <vt:lpstr>Componentes do Sistema Operacional</vt:lpstr>
      <vt:lpstr>Componentes do Sistema Operacional</vt:lpstr>
      <vt:lpstr>Componentes do Sistema Operacional</vt:lpstr>
      <vt:lpstr>Componentes do Sistema Operacional</vt:lpstr>
      <vt:lpstr>Componentes do Sistema Operacional</vt:lpstr>
      <vt:lpstr>Componentes do Sistema Operacional</vt:lpstr>
      <vt:lpstr>Componentes do Sistema Operacional</vt:lpstr>
      <vt:lpstr>Resumo da Aula</vt:lpstr>
      <vt:lpstr>Apresentação do PowerPoint</vt:lpstr>
    </vt:vector>
  </TitlesOfParts>
  <Company>Grupo Positivo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22559</dc:creator>
  <cp:lastModifiedBy>Luciano Xiscatti</cp:lastModifiedBy>
  <cp:revision>538</cp:revision>
  <dcterms:created xsi:type="dcterms:W3CDTF">2008-12-15T17:11:31Z</dcterms:created>
  <dcterms:modified xsi:type="dcterms:W3CDTF">2015-08-04T21:16:56Z</dcterms:modified>
</cp:coreProperties>
</file>